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tags/tag8.xml" ContentType="application/vnd.openxmlformats-officedocument.presentationml.tags+xml"/>
  <Override PartName="/ppt/notesSlides/notesSlide11.xml" ContentType="application/vnd.openxmlformats-officedocument.presentationml.notesSlide+xml"/>
  <Override PartName="/ppt/tags/tag9.xml" ContentType="application/vnd.openxmlformats-officedocument.presentationml.tags+xml"/>
  <Override PartName="/ppt/notesSlides/notesSlide12.xml" ContentType="application/vnd.openxmlformats-officedocument.presentationml.notesSlide+xml"/>
  <Override PartName="/ppt/tags/tag10.xml" ContentType="application/vnd.openxmlformats-officedocument.presentationml.tags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2.xml" ContentType="application/vnd.openxmlformats-officedocument.presentationml.tags+xml"/>
  <Override PartName="/ppt/notesSlides/notesSlide16.xml" ContentType="application/vnd.openxmlformats-officedocument.presentationml.notesSlide+xml"/>
  <Override PartName="/ppt/tags/tag13.xml" ContentType="application/vnd.openxmlformats-officedocument.presentationml.tags+xml"/>
  <Override PartName="/ppt/notesSlides/notesSlide17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tags/tag23.xml" ContentType="application/vnd.openxmlformats-officedocument.presentationml.tags+xml"/>
  <Override PartName="/ppt/notesSlides/notesSlide23.xml" ContentType="application/vnd.openxmlformats-officedocument.presentationml.notesSlide+xml"/>
  <Override PartName="/ppt/tags/tag24.xml" ContentType="application/vnd.openxmlformats-officedocument.presentationml.tags+xml"/>
  <Override PartName="/ppt/notesSlides/notesSlide24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25.xml" ContentType="application/vnd.openxmlformats-officedocument.presentationml.notesSlide+xml"/>
  <Override PartName="/ppt/tags/tag2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2" r:id="rId1"/>
  </p:sldMasterIdLst>
  <p:notesMasterIdLst>
    <p:notesMasterId r:id="rId54"/>
  </p:notesMasterIdLst>
  <p:sldIdLst>
    <p:sldId id="256" r:id="rId2"/>
    <p:sldId id="284" r:id="rId3"/>
    <p:sldId id="348" r:id="rId4"/>
    <p:sldId id="321" r:id="rId5"/>
    <p:sldId id="322" r:id="rId6"/>
    <p:sldId id="323" r:id="rId7"/>
    <p:sldId id="324" r:id="rId8"/>
    <p:sldId id="325" r:id="rId9"/>
    <p:sldId id="326" r:id="rId10"/>
    <p:sldId id="336" r:id="rId11"/>
    <p:sldId id="327" r:id="rId12"/>
    <p:sldId id="337" r:id="rId13"/>
    <p:sldId id="335" r:id="rId14"/>
    <p:sldId id="329" r:id="rId15"/>
    <p:sldId id="328" r:id="rId16"/>
    <p:sldId id="332" r:id="rId17"/>
    <p:sldId id="330" r:id="rId18"/>
    <p:sldId id="349" r:id="rId19"/>
    <p:sldId id="343" r:id="rId20"/>
    <p:sldId id="344" r:id="rId21"/>
    <p:sldId id="300" r:id="rId22"/>
    <p:sldId id="302" r:id="rId23"/>
    <p:sldId id="304" r:id="rId24"/>
    <p:sldId id="338" r:id="rId25"/>
    <p:sldId id="345" r:id="rId26"/>
    <p:sldId id="301" r:id="rId27"/>
    <p:sldId id="333" r:id="rId28"/>
    <p:sldId id="312" r:id="rId29"/>
    <p:sldId id="346" r:id="rId30"/>
    <p:sldId id="308" r:id="rId31"/>
    <p:sldId id="342" r:id="rId32"/>
    <p:sldId id="313" r:id="rId33"/>
    <p:sldId id="339" r:id="rId34"/>
    <p:sldId id="347" r:id="rId35"/>
    <p:sldId id="309" r:id="rId36"/>
    <p:sldId id="350" r:id="rId37"/>
    <p:sldId id="288" r:id="rId38"/>
    <p:sldId id="293" r:id="rId39"/>
    <p:sldId id="294" r:id="rId40"/>
    <p:sldId id="290" r:id="rId41"/>
    <p:sldId id="295" r:id="rId42"/>
    <p:sldId id="305" r:id="rId43"/>
    <p:sldId id="307" r:id="rId44"/>
    <p:sldId id="291" r:id="rId45"/>
    <p:sldId id="306" r:id="rId46"/>
    <p:sldId id="297" r:id="rId47"/>
    <p:sldId id="316" r:id="rId48"/>
    <p:sldId id="317" r:id="rId49"/>
    <p:sldId id="318" r:id="rId50"/>
    <p:sldId id="351" r:id="rId51"/>
    <p:sldId id="340" r:id="rId52"/>
    <p:sldId id="310" r:id="rId53"/>
  </p:sldIdLst>
  <p:sldSz cx="6858000" cy="5143500"/>
  <p:notesSz cx="6858000" cy="9144000"/>
  <p:embeddedFontLs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Myriad Pro" panose="020B0503030403020204" pitchFamily="34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4E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81598" autoAdjust="0"/>
  </p:normalViewPr>
  <p:slideViewPr>
    <p:cSldViewPr snapToGrid="0">
      <p:cViewPr varScale="1">
        <p:scale>
          <a:sx n="138" d="100"/>
          <a:sy n="138" d="100"/>
        </p:scale>
        <p:origin x="1746" y="114"/>
      </p:cViewPr>
      <p:guideLst/>
    </p:cSldViewPr>
  </p:slideViewPr>
  <p:outlineViewPr>
    <p:cViewPr>
      <p:scale>
        <a:sx n="33" d="100"/>
        <a:sy n="33" d="100"/>
      </p:scale>
      <p:origin x="0" y="-1294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61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/Relationships>
</file>

<file path=ppt/media/image1.gif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828641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552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Подумать</a:t>
            </a:r>
            <a:r>
              <a:rPr lang="ru-RU" baseline="0" dirty="0" smtClean="0"/>
              <a:t>, когда можно модуль снять?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10519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K(</a:t>
            </a:r>
            <a:r>
              <a:rPr lang="en-US" dirty="0" err="1" smtClean="0"/>
              <a:t>x,y</a:t>
            </a:r>
            <a:r>
              <a:rPr lang="en-US" dirty="0" smtClean="0"/>
              <a:t>) = &lt;&gt;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MMD </a:t>
            </a:r>
            <a:r>
              <a:rPr lang="en-US" dirty="0" smtClean="0">
                <a:sym typeface="Wingdings" panose="05000000000000000000" pitchFamily="2" charset="2"/>
              </a:rPr>
              <a:t> kernel</a:t>
            </a:r>
            <a:r>
              <a:rPr lang="en-US" baseline="0" dirty="0" smtClean="0">
                <a:sym typeface="Wingdings" panose="05000000000000000000" pitchFamily="2" charset="2"/>
              </a:rPr>
              <a:t>  </a:t>
            </a:r>
            <a:r>
              <a:rPr lang="en-US" baseline="0" dirty="0" err="1" smtClean="0">
                <a:sym typeface="Wingdings" panose="05000000000000000000" pitchFamily="2" charset="2"/>
              </a:rPr>
              <a:t>dd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572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04652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43197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12098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38398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НАПИСАТЬ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36267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328817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66014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Implicit distributions are probability models whose probability density function may be intractable, but there is a way to </a:t>
            </a:r>
          </a:p>
          <a:p>
            <a:endParaRPr lang="en-US" dirty="0" smtClean="0"/>
          </a:p>
          <a:p>
            <a:r>
              <a:rPr lang="en-US" dirty="0" smtClean="0"/>
              <a:t>1. sample from them exactly and/or calculate and approximate expectations under them, and </a:t>
            </a:r>
          </a:p>
          <a:p>
            <a:r>
              <a:rPr lang="en-US" dirty="0" smtClean="0"/>
              <a:t>2. calculate or estimate gradients of such expectations with respect to model parameters.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39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67121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861361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35153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79035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7294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94771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7249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00619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8071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Implicit distributions are probability models whose probability density function may be intractable, but there is a way to </a:t>
            </a:r>
          </a:p>
          <a:p>
            <a:endParaRPr lang="en-US" dirty="0" smtClean="0"/>
          </a:p>
          <a:p>
            <a:r>
              <a:rPr lang="en-US" dirty="0" smtClean="0"/>
              <a:t>1. sample from them exactly and/or calculate and approximate expectations under them, and </a:t>
            </a:r>
          </a:p>
          <a:p>
            <a:r>
              <a:rPr lang="en-US" dirty="0" smtClean="0"/>
              <a:t>2. calculate or estimate gradients of such expectations with respect to model parameters.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57409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1493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5238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baseline="0" dirty="0" smtClean="0"/>
              <a:t>Выпуклое сопряжение</a:t>
            </a:r>
            <a:endParaRPr lang="en-US" baseline="0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ru-RU" dirty="0" smtClean="0"/>
              <a:t>Ищем </a:t>
            </a:r>
            <a:r>
              <a:rPr lang="en-US" dirty="0" smtClean="0"/>
              <a:t>U(t)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8679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Замечания</a:t>
            </a:r>
            <a:r>
              <a:rPr lang="ru-RU" baseline="0" dirty="0" smtClean="0"/>
              <a:t>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en-US" baseline="0" dirty="0" smtClean="0"/>
              <a:t>1) scoring rule </a:t>
            </a:r>
            <a:r>
              <a:rPr lang="ru-RU" baseline="0" dirty="0" smtClean="0"/>
              <a:t>это … </a:t>
            </a:r>
          </a:p>
          <a:p>
            <a:pPr>
              <a:buNone/>
            </a:pPr>
            <a:r>
              <a:rPr lang="en-US" baseline="0" dirty="0" smtClean="0"/>
              <a:t>2) Generative loss </a:t>
            </a:r>
            <a:r>
              <a:rPr lang="ru-RU" baseline="0" dirty="0" smtClean="0"/>
              <a:t>может быть другим </a:t>
            </a:r>
            <a:endParaRPr lang="en-US" baseline="0" dirty="0" smtClean="0"/>
          </a:p>
          <a:p>
            <a:pPr>
              <a:buNone/>
            </a:pPr>
            <a:endParaRPr lang="en-US" baseline="0" dirty="0" smtClean="0"/>
          </a:p>
          <a:p>
            <a:pPr>
              <a:buNone/>
            </a:pPr>
            <a:r>
              <a:rPr lang="ru-RU" baseline="0" smtClean="0"/>
              <a:t>Выпуклое сопряжение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2649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29000" y="4857750"/>
            <a:ext cx="3429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3429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solidFill>
                <a:schemeClr val="bg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85750" y="971550"/>
            <a:ext cx="6172200" cy="1543050"/>
          </a:xfrm>
          <a:prstGeom prst="roundRect">
            <a:avLst/>
          </a:prstGeom>
          <a:solidFill>
            <a:srgbClr val="3333B2"/>
          </a:solidFill>
          <a:ln>
            <a:solidFill>
              <a:srgbClr val="3333B2"/>
            </a:solidFill>
          </a:ln>
          <a:effectLst>
            <a:outerShdw blurRad="114300"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/>
          </a:p>
        </p:txBody>
      </p:sp>
      <p:sp>
        <p:nvSpPr>
          <p:cNvPr id="7" name="TextBox 6"/>
          <p:cNvSpPr txBox="1"/>
          <p:nvPr/>
        </p:nvSpPr>
        <p:spPr>
          <a:xfrm>
            <a:off x="803673" y="4866091"/>
            <a:ext cx="2625328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dirty="0" smtClean="0">
                <a:solidFill>
                  <a:schemeClr val="bg1"/>
                </a:solidFill>
                <a:latin typeface="Myriad Pro" panose="020B0503030403020204" pitchFamily="34" charset="0"/>
                <a:cs typeface="+mn-cs"/>
              </a:rPr>
              <a:t>Dmitry</a:t>
            </a:r>
            <a:r>
              <a:rPr lang="en-US" sz="900" baseline="0" dirty="0" smtClean="0">
                <a:solidFill>
                  <a:schemeClr val="bg1"/>
                </a:solidFill>
                <a:latin typeface="Myriad Pro" panose="020B0503030403020204" pitchFamily="34" charset="0"/>
                <a:cs typeface="+mn-cs"/>
              </a:rPr>
              <a:t> </a:t>
            </a:r>
            <a:r>
              <a:rPr lang="en-US" sz="900" baseline="0" dirty="0" err="1" smtClean="0">
                <a:solidFill>
                  <a:schemeClr val="bg1"/>
                </a:solidFill>
                <a:latin typeface="Myriad Pro" panose="020B0503030403020204" pitchFamily="34" charset="0"/>
                <a:cs typeface="+mn-cs"/>
              </a:rPr>
              <a:t>Ulyanov</a:t>
            </a:r>
            <a:endParaRPr lang="en-US" sz="900" dirty="0">
              <a:solidFill>
                <a:schemeClr val="bg1"/>
              </a:solidFill>
              <a:latin typeface="Myriad Pro" panose="020B0503030403020204" pitchFamily="34" charset="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085850"/>
            <a:ext cx="5829300" cy="62865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000250"/>
            <a:ext cx="4800600" cy="400050"/>
          </a:xfrm>
        </p:spPr>
        <p:txBody>
          <a:bodyPr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34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 smtClean="0"/>
              <a:t>Образец подзаголовка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1" y="4869657"/>
            <a:ext cx="803672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07AB957E-F590-4A84-985D-0287C27AC0F3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9000" y="4869657"/>
            <a:ext cx="2571750" cy="273844"/>
          </a:xfrm>
        </p:spPr>
        <p:txBody>
          <a:bodyPr/>
          <a:lstStyle>
            <a:lvl1pPr algn="l">
              <a:defRPr lang="en-US" sz="900"/>
            </a:lvl1pPr>
          </a:lstStyle>
          <a:p>
            <a:r>
              <a:rPr lang="en-US" dirty="0" smtClean="0"/>
              <a:t>Implicit models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00750" y="4869657"/>
            <a:ext cx="85725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1722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A1880D-5DED-4F4B-ADD3-891D4042537E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Implicit models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0346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205979"/>
            <a:ext cx="154305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05979"/>
            <a:ext cx="451485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09FA5EF-4428-4180-BA42-0A3CE1E098EF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Implicit models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694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29000" y="4857750"/>
            <a:ext cx="3429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3429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6858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/>
          </a:p>
        </p:txBody>
      </p:sp>
      <p:sp>
        <p:nvSpPr>
          <p:cNvPr id="7" name="TextBox 6"/>
          <p:cNvSpPr txBox="1"/>
          <p:nvPr/>
        </p:nvSpPr>
        <p:spPr>
          <a:xfrm>
            <a:off x="803673" y="4866091"/>
            <a:ext cx="2625328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0" i="0" u="none" strike="noStrike" cap="none" baseline="0" dirty="0" smtClean="0">
                <a:solidFill>
                  <a:schemeClr val="bg1"/>
                </a:solidFill>
                <a:latin typeface="Myriad Pro" panose="020B0503030403020204" pitchFamily="34" charset="0"/>
                <a:ea typeface="Arial"/>
                <a:cs typeface="Arial"/>
                <a:sym typeface="Arial"/>
              </a:rPr>
              <a:t>Dmitry </a:t>
            </a:r>
            <a:r>
              <a:rPr lang="en-US" sz="900" b="0" i="0" u="none" strike="noStrike" cap="none" baseline="0" dirty="0" err="1" smtClean="0">
                <a:solidFill>
                  <a:schemeClr val="bg1"/>
                </a:solidFill>
                <a:latin typeface="Myriad Pro" panose="020B0503030403020204" pitchFamily="34" charset="0"/>
                <a:ea typeface="Arial"/>
                <a:cs typeface="Arial"/>
                <a:sym typeface="Arial"/>
              </a:rPr>
              <a:t>Ulyanov</a:t>
            </a:r>
            <a:endParaRPr lang="en-US" sz="900" b="0" i="0" u="none" strike="noStrike" cap="none" dirty="0">
              <a:solidFill>
                <a:schemeClr val="bg1"/>
              </a:solidFill>
              <a:latin typeface="Myriad Pro" panose="020B0503030403020204" pitchFamily="34" charset="0"/>
              <a:ea typeface="Arial"/>
              <a:cs typeface="Arial"/>
              <a:sym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00101"/>
            <a:ext cx="6286500" cy="37945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>
                <a:latin typeface="Myriad Pro" panose="020B0503030403020204" pitchFamily="34" charset="0"/>
              </a:defRPr>
            </a:lvl1pPr>
            <a:lvl2pPr>
              <a:buSzPct val="60000"/>
              <a:buFontTx/>
              <a:buBlip>
                <a:blip r:embed="rId3"/>
              </a:buBlip>
              <a:defRPr>
                <a:latin typeface="Myriad Pro" panose="020B0503030403020204" pitchFamily="34" charset="0"/>
              </a:defRPr>
            </a:lvl2pPr>
            <a:lvl3pPr>
              <a:defRPr>
                <a:latin typeface="Myriad Pro" panose="020B0503030403020204" pitchFamily="34" charset="0"/>
              </a:defRPr>
            </a:lvl3pPr>
            <a:lvl4pPr>
              <a:defRPr>
                <a:latin typeface="Myriad Pro" panose="020B0503030403020204" pitchFamily="34" charset="0"/>
              </a:defRPr>
            </a:lvl4pPr>
            <a:lvl5pPr>
              <a:defRPr>
                <a:latin typeface="Myriad Pro" panose="020B0503030403020204" pitchFamily="34" charset="0"/>
              </a:defRPr>
            </a:lvl5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686550" cy="571500"/>
          </a:xfrm>
        </p:spPr>
        <p:txBody>
          <a:bodyPr/>
          <a:lstStyle>
            <a:lvl1pPr marL="137157" algn="l">
              <a:defRPr sz="2800" baseline="0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1" y="4869657"/>
            <a:ext cx="803672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49383B48-CD08-4F6D-8773-28B822D8FDB9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7214" y="4864094"/>
            <a:ext cx="2628900" cy="273844"/>
          </a:xfrm>
        </p:spPr>
        <p:txBody>
          <a:bodyPr/>
          <a:lstStyle>
            <a:lvl1pPr algn="l">
              <a:defRPr sz="900" baseline="0" smtClean="0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Implicit models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4869657"/>
            <a:ext cx="8001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1552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3305176"/>
            <a:ext cx="58293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180035"/>
            <a:ext cx="58293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891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3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131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2EDE2D0-3A62-466A-8334-6053C5A6C753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smtClean="0"/>
              <a:t>Implicit models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83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29000" y="4857750"/>
            <a:ext cx="3429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857750"/>
            <a:ext cx="3429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6858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/>
          </a:p>
        </p:txBody>
      </p:sp>
      <p:sp>
        <p:nvSpPr>
          <p:cNvPr id="8" name="TextBox 7"/>
          <p:cNvSpPr txBox="1"/>
          <p:nvPr/>
        </p:nvSpPr>
        <p:spPr>
          <a:xfrm>
            <a:off x="803673" y="4866091"/>
            <a:ext cx="2625328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0" i="0" u="none" strike="noStrike" cap="none" baseline="0" dirty="0" smtClean="0">
                <a:solidFill>
                  <a:schemeClr val="bg1"/>
                </a:solidFill>
                <a:latin typeface="Myriad Pro" panose="020B0503030403020204" pitchFamily="34" charset="0"/>
                <a:ea typeface="Arial"/>
                <a:cs typeface="Arial"/>
                <a:sym typeface="Arial"/>
              </a:rPr>
              <a:t>Dmitry </a:t>
            </a:r>
            <a:r>
              <a:rPr lang="en-US" sz="900" b="0" i="0" u="none" strike="noStrike" cap="none" baseline="0" dirty="0" err="1" smtClean="0">
                <a:solidFill>
                  <a:schemeClr val="bg1"/>
                </a:solidFill>
                <a:latin typeface="Myriad Pro" panose="020B0503030403020204" pitchFamily="34" charset="0"/>
                <a:ea typeface="Arial"/>
                <a:cs typeface="Arial"/>
                <a:sym typeface="Arial"/>
              </a:rPr>
              <a:t>Ulyanov</a:t>
            </a:r>
            <a:endParaRPr lang="en-US" sz="900" b="0" i="0" u="none" strike="noStrike" cap="none" dirty="0">
              <a:solidFill>
                <a:schemeClr val="bg1"/>
              </a:solidFill>
              <a:latin typeface="Myriad Pro" panose="020B0503030403020204" pitchFamily="34" charset="0"/>
              <a:ea typeface="Arial"/>
              <a:cs typeface="Arial"/>
              <a:sym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1450" y="800101"/>
            <a:ext cx="3200400" cy="37945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100">
                <a:latin typeface="Myriad Pro" panose="020B0503030403020204" pitchFamily="34" charset="0"/>
              </a:defRPr>
            </a:lvl1pPr>
            <a:lvl2pPr>
              <a:buSzPct val="60000"/>
              <a:buFontTx/>
              <a:buBlip>
                <a:blip r:embed="rId2"/>
              </a:buBlip>
              <a:defRPr sz="1800">
                <a:latin typeface="Myriad Pro" panose="020B0503030403020204" pitchFamily="34" charset="0"/>
              </a:defRPr>
            </a:lvl2pPr>
            <a:lvl3pPr>
              <a:defRPr sz="1500">
                <a:latin typeface="Myriad Pro" panose="020B0503030403020204" pitchFamily="34" charset="0"/>
              </a:defRPr>
            </a:lvl3pPr>
            <a:lvl4pPr>
              <a:defRPr sz="1351">
                <a:latin typeface="Myriad Pro" panose="020B0503030403020204" pitchFamily="34" charset="0"/>
              </a:defRPr>
            </a:lvl4pPr>
            <a:lvl5pPr>
              <a:defRPr sz="1351">
                <a:latin typeface="Myriad Pro" panose="020B0503030403020204" pitchFamily="34" charset="0"/>
              </a:defRPr>
            </a:lvl5pPr>
            <a:lvl6pPr>
              <a:defRPr sz="1351"/>
            </a:lvl6pPr>
            <a:lvl7pPr>
              <a:defRPr sz="1351"/>
            </a:lvl7pPr>
            <a:lvl8pPr>
              <a:defRPr sz="1351"/>
            </a:lvl8pPr>
            <a:lvl9pPr>
              <a:defRPr sz="1351"/>
            </a:lvl9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800101"/>
            <a:ext cx="3200400" cy="37945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100"/>
            </a:lvl1pPr>
            <a:lvl2pPr>
              <a:buSzPct val="60000"/>
              <a:buFontTx/>
              <a:buBlip>
                <a:blip r:embed="rId2"/>
              </a:buBlip>
              <a:defRPr sz="1800"/>
            </a:lvl2pPr>
            <a:lvl3pPr>
              <a:defRPr sz="1500"/>
            </a:lvl3pPr>
            <a:lvl4pPr>
              <a:defRPr sz="1351"/>
            </a:lvl4pPr>
            <a:lvl5pPr>
              <a:defRPr sz="1351"/>
            </a:lvl5pPr>
            <a:lvl6pPr>
              <a:defRPr sz="1351"/>
            </a:lvl6pPr>
            <a:lvl7pPr>
              <a:defRPr sz="1351"/>
            </a:lvl7pPr>
            <a:lvl8pPr>
              <a:defRPr sz="1351"/>
            </a:lvl8pPr>
            <a:lvl9pPr>
              <a:defRPr sz="1351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629400" cy="571500"/>
          </a:xfrm>
        </p:spPr>
        <p:txBody>
          <a:bodyPr/>
          <a:lstStyle>
            <a:lvl1pPr marL="137157" algn="l">
              <a:defRPr sz="2800" baseline="0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4869657"/>
            <a:ext cx="8001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0E256CAB-C39C-4FD7-97C1-33BF897D74C8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29000" y="4869657"/>
            <a:ext cx="2628900" cy="273844"/>
          </a:xfrm>
        </p:spPr>
        <p:txBody>
          <a:bodyPr/>
          <a:lstStyle>
            <a:lvl1pPr algn="l">
              <a:defRPr sz="900" baseline="0" smtClean="0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Implicit models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57900" y="4869657"/>
            <a:ext cx="8001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16506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429000" y="4857750"/>
            <a:ext cx="3429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57750"/>
            <a:ext cx="3429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6858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latin typeface="Myriad Pro" panose="020B0503030403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03673" y="4866091"/>
            <a:ext cx="2625328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0" i="0" u="none" strike="noStrike" cap="none" baseline="0" dirty="0" smtClean="0">
                <a:solidFill>
                  <a:schemeClr val="bg1"/>
                </a:solidFill>
                <a:latin typeface="Myriad Pro" panose="020B0503030403020204" pitchFamily="34" charset="0"/>
                <a:ea typeface="Arial"/>
                <a:cs typeface="Arial"/>
                <a:sym typeface="Arial"/>
              </a:rPr>
              <a:t>Dmitry </a:t>
            </a:r>
            <a:r>
              <a:rPr lang="en-US" sz="900" b="0" i="0" u="none" strike="noStrike" cap="none" baseline="0" dirty="0" err="1" smtClean="0">
                <a:solidFill>
                  <a:schemeClr val="bg1"/>
                </a:solidFill>
                <a:latin typeface="Myriad Pro" panose="020B0503030403020204" pitchFamily="34" charset="0"/>
                <a:ea typeface="Arial"/>
                <a:cs typeface="Arial"/>
                <a:sym typeface="Arial"/>
              </a:rPr>
              <a:t>Ulyanov</a:t>
            </a:r>
            <a:endParaRPr lang="en-US" sz="900" b="0" i="0" u="none" strike="noStrike" cap="none" dirty="0">
              <a:solidFill>
                <a:schemeClr val="bg1"/>
              </a:solidFill>
              <a:latin typeface="Myriad Pro" panose="020B0503030403020204" pitchFamily="34" charset="0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2" y="742950"/>
            <a:ext cx="3030141" cy="479822"/>
          </a:xfrm>
        </p:spPr>
        <p:txBody>
          <a:bodyPr anchor="b"/>
          <a:lstStyle>
            <a:lvl1pPr marL="0" indent="0">
              <a:buNone/>
              <a:defRPr sz="1800" b="1">
                <a:latin typeface="Myriad Pro" panose="020B0503030403020204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ru-RU" dirty="0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2" y="1257301"/>
            <a:ext cx="3030141" cy="33373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1800">
                <a:latin typeface="Myriad Pro" panose="020B0503030403020204" pitchFamily="34" charset="0"/>
              </a:defRPr>
            </a:lvl1pPr>
            <a:lvl2pPr>
              <a:buSzPct val="60000"/>
              <a:buFontTx/>
              <a:buBlip>
                <a:blip r:embed="rId2"/>
              </a:buBlip>
              <a:defRPr sz="1500">
                <a:latin typeface="Myriad Pro" panose="020B0503030403020204" pitchFamily="34" charset="0"/>
              </a:defRPr>
            </a:lvl2pPr>
            <a:lvl3pPr>
              <a:defRPr sz="1351">
                <a:latin typeface="Myriad Pro" panose="020B0503030403020204" pitchFamily="34" charset="0"/>
              </a:defRPr>
            </a:lvl3pPr>
            <a:lvl4pPr>
              <a:defRPr sz="1200">
                <a:latin typeface="Myriad Pro" panose="020B0503030403020204" pitchFamily="34" charset="0"/>
              </a:defRPr>
            </a:lvl4pPr>
            <a:lvl5pPr>
              <a:defRPr sz="1200">
                <a:latin typeface="Myriad Pro" panose="020B0503030403020204" pitchFamily="34" charset="0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72" y="742950"/>
            <a:ext cx="3031331" cy="479822"/>
          </a:xfrm>
        </p:spPr>
        <p:txBody>
          <a:bodyPr anchor="b"/>
          <a:lstStyle>
            <a:lvl1pPr marL="0" indent="0">
              <a:buNone/>
              <a:defRPr sz="1800" b="1">
                <a:latin typeface="Myriad Pro" panose="020B0503030403020204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72" y="1257301"/>
            <a:ext cx="3031331" cy="33373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1800">
                <a:latin typeface="Myriad Pro" panose="020B0503030403020204" pitchFamily="34" charset="0"/>
              </a:defRPr>
            </a:lvl1pPr>
            <a:lvl2pPr>
              <a:buSzPct val="60000"/>
              <a:buFontTx/>
              <a:buBlip>
                <a:blip r:embed="rId2"/>
              </a:buBlip>
              <a:defRPr sz="1500">
                <a:latin typeface="Myriad Pro" panose="020B0503030403020204" pitchFamily="34" charset="0"/>
              </a:defRPr>
            </a:lvl2pPr>
            <a:lvl3pPr>
              <a:defRPr sz="1351">
                <a:latin typeface="Myriad Pro" panose="020B0503030403020204" pitchFamily="34" charset="0"/>
              </a:defRPr>
            </a:lvl3pPr>
            <a:lvl4pPr>
              <a:defRPr sz="1200">
                <a:latin typeface="Myriad Pro" panose="020B0503030403020204" pitchFamily="34" charset="0"/>
              </a:defRPr>
            </a:lvl4pPr>
            <a:lvl5pPr>
              <a:defRPr sz="1200">
                <a:latin typeface="Myriad Pro" panose="020B0503030403020204" pitchFamily="34" charset="0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629400" cy="571500"/>
          </a:xfrm>
        </p:spPr>
        <p:txBody>
          <a:bodyPr/>
          <a:lstStyle>
            <a:lvl1pPr marL="137157" algn="l">
              <a:defRPr baseline="0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4869657"/>
            <a:ext cx="8001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fld id="{A67795B4-E978-4655-B98C-F5AA92DBF061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2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29000" y="4869657"/>
            <a:ext cx="2628900" cy="273844"/>
          </a:xfrm>
        </p:spPr>
        <p:txBody>
          <a:bodyPr/>
          <a:lstStyle>
            <a:lvl1pPr algn="l">
              <a:defRPr sz="900" baseline="0" smtClean="0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Implicit models</a:t>
            </a:r>
            <a:endParaRPr lang="en-US" dirty="0"/>
          </a:p>
        </p:txBody>
      </p:sp>
      <p:sp>
        <p:nvSpPr>
          <p:cNvPr id="13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057900" y="4869657"/>
            <a:ext cx="8001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5990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858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/>
          </a:p>
        </p:txBody>
      </p:sp>
      <p:sp>
        <p:nvSpPr>
          <p:cNvPr id="5" name="Rectangle 4"/>
          <p:cNvSpPr/>
          <p:nvPr/>
        </p:nvSpPr>
        <p:spPr>
          <a:xfrm>
            <a:off x="3429000" y="4857750"/>
            <a:ext cx="3429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857750"/>
            <a:ext cx="3429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686550" cy="571500"/>
          </a:xfrm>
        </p:spPr>
        <p:txBody>
          <a:bodyPr/>
          <a:lstStyle>
            <a:lvl1pPr marL="137157" algn="l">
              <a:defRPr baseline="0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00100" y="4857750"/>
            <a:ext cx="2628900" cy="285750"/>
          </a:xfrm>
        </p:spPr>
        <p:txBody>
          <a:bodyPr anchor="ctr">
            <a:normAutofit/>
          </a:bodyPr>
          <a:lstStyle>
            <a:lvl1pPr algn="r">
              <a:buNone/>
              <a:defRPr lang="en-US" sz="9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>
          <a:xfrm>
            <a:off x="0" y="4869657"/>
            <a:ext cx="8001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460B7C1D-BD75-4AF5-9734-319A86B59639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5"/>
          </p:nvPr>
        </p:nvSpPr>
        <p:spPr>
          <a:xfrm>
            <a:off x="3429000" y="4869657"/>
            <a:ext cx="2628900" cy="273844"/>
          </a:xfrm>
        </p:spPr>
        <p:txBody>
          <a:bodyPr/>
          <a:lstStyle>
            <a:lvl1pPr algn="l">
              <a:defRPr sz="900" baseline="0" smtClean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Implicit models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6057900" y="4869657"/>
            <a:ext cx="8001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315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429000" y="4857750"/>
            <a:ext cx="3429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857750"/>
            <a:ext cx="3429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1">
              <a:solidFill>
                <a:schemeClr val="bg1"/>
              </a:solidFill>
            </a:endParaRP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00100" y="4857750"/>
            <a:ext cx="2628900" cy="285750"/>
          </a:xfrm>
        </p:spPr>
        <p:txBody>
          <a:bodyPr anchor="ctr">
            <a:normAutofit/>
          </a:bodyPr>
          <a:lstStyle>
            <a:lvl1pPr algn="r">
              <a:buNone/>
              <a:defRPr lang="en-US" sz="9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4"/>
          </p:nvPr>
        </p:nvSpPr>
        <p:spPr>
          <a:xfrm>
            <a:off x="0" y="4869657"/>
            <a:ext cx="8001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790FBF63-1FED-4DDA-9F58-DFB217B3E8E4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5"/>
          </p:nvPr>
        </p:nvSpPr>
        <p:spPr>
          <a:xfrm>
            <a:off x="3429000" y="4869657"/>
            <a:ext cx="2628900" cy="273844"/>
          </a:xfrm>
        </p:spPr>
        <p:txBody>
          <a:bodyPr/>
          <a:lstStyle>
            <a:lvl1pPr algn="l">
              <a:defRPr sz="900" baseline="0" smtClean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Implicit models</a:t>
            </a:r>
            <a:endParaRPr lang="en-US" dirty="0"/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6057900" y="4869657"/>
            <a:ext cx="8001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4609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3" y="204787"/>
            <a:ext cx="2256235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90" y="204794"/>
            <a:ext cx="3833813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3" y="1076328"/>
            <a:ext cx="2256235" cy="3518297"/>
          </a:xfrm>
        </p:spPr>
        <p:txBody>
          <a:bodyPr/>
          <a:lstStyle>
            <a:lvl1pPr marL="0" indent="0">
              <a:buNone/>
              <a:defRPr sz="1051"/>
            </a:lvl1pPr>
            <a:lvl2pPr marL="342891" indent="0">
              <a:buNone/>
              <a:defRPr sz="900"/>
            </a:lvl2pPr>
            <a:lvl3pPr marL="685783" indent="0">
              <a:buNone/>
              <a:defRPr sz="751"/>
            </a:lvl3pPr>
            <a:lvl4pPr marL="1028674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9" indent="0">
              <a:buNone/>
              <a:defRPr sz="675"/>
            </a:lvl7pPr>
            <a:lvl8pPr marL="2400240" indent="0">
              <a:buNone/>
              <a:defRPr sz="675"/>
            </a:lvl8pPr>
            <a:lvl9pPr marL="2743131" indent="0">
              <a:buNone/>
              <a:defRPr sz="675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3F958DA-FAE3-457C-A3AB-CA361708E845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Implicit models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2933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3600450"/>
            <a:ext cx="41148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459581"/>
            <a:ext cx="41148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891" indent="0">
              <a:buNone/>
              <a:defRPr sz="2100"/>
            </a:lvl2pPr>
            <a:lvl3pPr marL="685783" indent="0">
              <a:buNone/>
              <a:defRPr sz="1800"/>
            </a:lvl3pPr>
            <a:lvl4pPr marL="1028674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9" indent="0">
              <a:buNone/>
              <a:defRPr sz="1500"/>
            </a:lvl7pPr>
            <a:lvl8pPr marL="2400240" indent="0">
              <a:buNone/>
              <a:defRPr sz="1500"/>
            </a:lvl8pPr>
            <a:lvl9pPr marL="2743131" indent="0">
              <a:buNone/>
              <a:defRPr sz="15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4025509"/>
            <a:ext cx="4114800" cy="603647"/>
          </a:xfrm>
        </p:spPr>
        <p:txBody>
          <a:bodyPr/>
          <a:lstStyle>
            <a:lvl1pPr marL="0" indent="0">
              <a:buNone/>
              <a:defRPr sz="1051"/>
            </a:lvl1pPr>
            <a:lvl2pPr marL="342891" indent="0">
              <a:buNone/>
              <a:defRPr sz="900"/>
            </a:lvl2pPr>
            <a:lvl3pPr marL="685783" indent="0">
              <a:buNone/>
              <a:defRPr sz="751"/>
            </a:lvl3pPr>
            <a:lvl4pPr marL="1028674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9" indent="0">
              <a:buNone/>
              <a:defRPr sz="675"/>
            </a:lvl7pPr>
            <a:lvl8pPr marL="2400240" indent="0">
              <a:buNone/>
              <a:defRPr sz="675"/>
            </a:lvl8pPr>
            <a:lvl9pPr marL="2743131" indent="0">
              <a:buNone/>
              <a:defRPr sz="675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355DA16-F4CB-4137-81A0-C49047F9ED82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Implicit models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1764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42900" y="205979"/>
            <a:ext cx="61722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  <a:endParaRPr lang="en-US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42900" y="1200151"/>
            <a:ext cx="61722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fld id="{0C16A432-2CFF-40C1-800A-43127AAFAA01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r>
              <a:rPr lang="en-US" smtClean="0"/>
              <a:t>Implicit models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/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810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hf sldNum="0"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5pPr>
      <a:lvl6pPr marL="342891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6pPr>
      <a:lvl7pPr marL="685783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7pPr>
      <a:lvl8pPr marL="1028674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8pPr>
      <a:lvl9pPr marL="1371566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9pPr>
    </p:titleStyle>
    <p:bodyStyle>
      <a:lvl1pPr marL="257168" indent="-257168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9" indent="-171446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1" indent="-171446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4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8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9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4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tags" Target="../tags/tag16.xml"/><Relationship Id="rId7" Type="http://schemas.openxmlformats.org/officeDocument/2006/relationships/notesSlide" Target="../notesSlides/notesSlide18.xml"/><Relationship Id="rId12" Type="http://schemas.openxmlformats.org/officeDocument/2006/relationships/image" Target="../media/image34.pn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33.png"/><Relationship Id="rId5" Type="http://schemas.openxmlformats.org/officeDocument/2006/relationships/tags" Target="../tags/tag18.xml"/><Relationship Id="rId10" Type="http://schemas.openxmlformats.org/officeDocument/2006/relationships/image" Target="../media/image32.png"/><Relationship Id="rId4" Type="http://schemas.openxmlformats.org/officeDocument/2006/relationships/tags" Target="../tags/tag17.xml"/><Relationship Id="rId9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Relationship Id="rId4" Type="http://schemas.openxmlformats.org/officeDocument/2006/relationships/image" Target="../media/image3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4" Type="http://schemas.openxmlformats.org/officeDocument/2006/relationships/image" Target="../media/image3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4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4" Type="http://schemas.openxmlformats.org/officeDocument/2006/relationships/image" Target="../media/image3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Relationship Id="rId4" Type="http://schemas.openxmlformats.org/officeDocument/2006/relationships/image" Target="../media/image40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Relationship Id="rId4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vincentherrmann.github.io/blog/wasserstein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lh4.googleusercontent.com/oK7f0BWNp5XBcB9W-svk39DSIEcQ2ZcFZXGHkEzIEOuIWpFUMjKAEfN-6oHk7jV9DSAbRqlgzjHCxj_VHoOoBzzIOMoyVD-atld50jYTz-jXdKmlo2LhdU_jmYVBGUxmKF3aDsQi53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731" y="4053435"/>
            <a:ext cx="2295525" cy="579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hape 82"/>
          <p:cNvSpPr txBox="1">
            <a:spLocks/>
          </p:cNvSpPr>
          <p:nvPr/>
        </p:nvSpPr>
        <p:spPr bwMode="auto">
          <a:xfrm>
            <a:off x="457200" y="1042022"/>
            <a:ext cx="5829300" cy="1417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300" kern="1200" baseline="0">
                <a:solidFill>
                  <a:schemeClr val="bg1"/>
                </a:solidFill>
                <a:latin typeface="Myriad Pro" panose="020B0503030403020204" pitchFamily="34" charset="0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</a:defRPr>
            </a:lvl5pPr>
            <a:lvl6pPr marL="342891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</a:defRPr>
            </a:lvl6pPr>
            <a:lvl7pPr marL="685783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</a:defRPr>
            </a:lvl7pPr>
            <a:lvl8pPr marL="1028674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</a:defRPr>
            </a:lvl8pPr>
            <a:lvl9pPr marL="1371566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2800" dirty="0" smtClean="0"/>
              <a:t>Implicit generative models</a:t>
            </a:r>
            <a:endParaRPr lang="en-US" sz="2800" dirty="0"/>
          </a:p>
        </p:txBody>
      </p:sp>
      <p:sp>
        <p:nvSpPr>
          <p:cNvPr id="6" name="Shape 83"/>
          <p:cNvSpPr txBox="1">
            <a:spLocks/>
          </p:cNvSpPr>
          <p:nvPr/>
        </p:nvSpPr>
        <p:spPr bwMode="auto">
          <a:xfrm>
            <a:off x="698012" y="2773350"/>
            <a:ext cx="5432965" cy="3636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 baseline="0">
                <a:solidFill>
                  <a:schemeClr val="bg1"/>
                </a:solidFill>
                <a:latin typeface="Myriad Pro" panose="020B0503030403020204" pitchFamily="34" charset="0"/>
                <a:ea typeface="+mn-ea"/>
                <a:cs typeface="+mn-cs"/>
              </a:defRPr>
            </a:lvl1pPr>
            <a:lvl2pPr marL="342891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783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674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457" indent="0" algn="ctr" defTabSz="685783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349" indent="0" algn="ctr" defTabSz="685783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240" indent="0" algn="ctr" defTabSz="685783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131" indent="0" algn="ctr" defTabSz="685783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Dmitry Ulyanov</a:t>
            </a:r>
            <a:r>
              <a:rPr lang="en-US" sz="1400" baseline="30000" dirty="0" smtClean="0">
                <a:solidFill>
                  <a:schemeClr val="tx1"/>
                </a:solidFill>
              </a:rPr>
              <a:t>1,2</a:t>
            </a:r>
            <a:endParaRPr lang="ru-RU" sz="1400" baseline="30000" dirty="0" smtClean="0">
              <a:solidFill>
                <a:schemeClr val="tx1"/>
              </a:solidFill>
            </a:endParaRPr>
          </a:p>
          <a:p>
            <a:endParaRPr lang="en-US" sz="1600" dirty="0" smtClean="0">
              <a:solidFill>
                <a:schemeClr val="tx1"/>
              </a:solidFill>
            </a:endParaRPr>
          </a:p>
          <a:p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Shape 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0977" y="4473167"/>
            <a:ext cx="370298" cy="159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0977" y="4203937"/>
            <a:ext cx="514278" cy="19953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83"/>
          <p:cNvSpPr txBox="1">
            <a:spLocks/>
          </p:cNvSpPr>
          <p:nvPr/>
        </p:nvSpPr>
        <p:spPr bwMode="auto">
          <a:xfrm>
            <a:off x="698012" y="3244435"/>
            <a:ext cx="5347676" cy="42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>
                <a:solidFill>
                  <a:schemeClr val="tx1"/>
                </a:solidFill>
              </a:rPr>
              <a:t>Deep | Bayes</a:t>
            </a:r>
          </a:p>
          <a:p>
            <a:r>
              <a:rPr lang="en-US" sz="1100" dirty="0" smtClean="0">
                <a:solidFill>
                  <a:schemeClr val="tx1"/>
                </a:solidFill>
              </a:rPr>
              <a:t>Moscow, 201</a:t>
            </a:r>
            <a:r>
              <a:rPr lang="ru-RU" sz="1100" dirty="0" smtClean="0">
                <a:solidFill>
                  <a:schemeClr val="tx1"/>
                </a:solidFill>
              </a:rPr>
              <a:t>7</a:t>
            </a:r>
            <a:endParaRPr lang="en-US" sz="1100" dirty="0" smtClean="0">
              <a:solidFill>
                <a:schemeClr val="tx1"/>
              </a:solidFill>
            </a:endParaRPr>
          </a:p>
          <a:p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76937" y="4203937"/>
            <a:ext cx="11747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smtClean="0"/>
              <a:t>1</a:t>
            </a:r>
            <a:endParaRPr lang="ru-RU" sz="700" dirty="0"/>
          </a:p>
        </p:txBody>
      </p:sp>
      <p:sp>
        <p:nvSpPr>
          <p:cNvPr id="13" name="TextBox 12"/>
          <p:cNvSpPr txBox="1"/>
          <p:nvPr/>
        </p:nvSpPr>
        <p:spPr>
          <a:xfrm>
            <a:off x="5986950" y="4471261"/>
            <a:ext cx="11747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2</a:t>
            </a:r>
            <a:endParaRPr lang="ru-RU" sz="700" dirty="0"/>
          </a:p>
        </p:txBody>
      </p:sp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9B433-2C79-44CC-B195-853119A7AAC3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1" name="Нижний колонтитул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intuition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38" y="994399"/>
            <a:ext cx="5781674" cy="3472545"/>
          </a:xfrm>
          <a:prstGeom prst="rect">
            <a:avLst/>
          </a:prstGeom>
        </p:spPr>
      </p:pic>
      <p:sp>
        <p:nvSpPr>
          <p:cNvPr id="4" name="Стрелка вниз 3"/>
          <p:cNvSpPr/>
          <p:nvPr/>
        </p:nvSpPr>
        <p:spPr>
          <a:xfrm>
            <a:off x="2514817" y="1623510"/>
            <a:ext cx="45719" cy="558509"/>
          </a:xfrm>
          <a:prstGeom prst="downArrow">
            <a:avLst/>
          </a:prstGeom>
          <a:solidFill>
            <a:schemeClr val="tx2">
              <a:lumMod val="60000"/>
              <a:lumOff val="40000"/>
              <a:alpha val="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трелка вниз 6"/>
          <p:cNvSpPr/>
          <p:nvPr/>
        </p:nvSpPr>
        <p:spPr>
          <a:xfrm>
            <a:off x="3002180" y="3153860"/>
            <a:ext cx="45719" cy="165604"/>
          </a:xfrm>
          <a:prstGeom prst="downArrow">
            <a:avLst/>
          </a:prstGeom>
          <a:solidFill>
            <a:schemeClr val="tx2">
              <a:lumMod val="60000"/>
              <a:lumOff val="40000"/>
              <a:alpha val="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трелка вниз 8"/>
          <p:cNvSpPr/>
          <p:nvPr/>
        </p:nvSpPr>
        <p:spPr>
          <a:xfrm flipV="1">
            <a:off x="3800001" y="3248025"/>
            <a:ext cx="45719" cy="609600"/>
          </a:xfrm>
          <a:prstGeom prst="downArrow">
            <a:avLst/>
          </a:prstGeom>
          <a:solidFill>
            <a:schemeClr val="tx2">
              <a:lumMod val="60000"/>
              <a:lumOff val="40000"/>
              <a:alpha val="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трелка вниз 9"/>
          <p:cNvSpPr/>
          <p:nvPr/>
        </p:nvSpPr>
        <p:spPr>
          <a:xfrm flipV="1">
            <a:off x="4349457" y="3500438"/>
            <a:ext cx="45719" cy="371474"/>
          </a:xfrm>
          <a:prstGeom prst="downArrow">
            <a:avLst/>
          </a:prstGeom>
          <a:solidFill>
            <a:schemeClr val="tx2">
              <a:lumMod val="60000"/>
              <a:lumOff val="40000"/>
              <a:alpha val="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трелка вниз 10"/>
          <p:cNvSpPr/>
          <p:nvPr/>
        </p:nvSpPr>
        <p:spPr>
          <a:xfrm flipV="1">
            <a:off x="4912043" y="3719511"/>
            <a:ext cx="45719" cy="152399"/>
          </a:xfrm>
          <a:prstGeom prst="downArrow">
            <a:avLst/>
          </a:prstGeom>
          <a:solidFill>
            <a:schemeClr val="tx2">
              <a:lumMod val="60000"/>
              <a:lumOff val="40000"/>
              <a:alpha val="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 вниз 11"/>
          <p:cNvSpPr/>
          <p:nvPr/>
        </p:nvSpPr>
        <p:spPr>
          <a:xfrm>
            <a:off x="2373054" y="2617534"/>
            <a:ext cx="45719" cy="609060"/>
          </a:xfrm>
          <a:prstGeom prst="downArrow">
            <a:avLst/>
          </a:prstGeom>
          <a:solidFill>
            <a:schemeClr val="tx2">
              <a:lumMod val="60000"/>
              <a:lumOff val="40000"/>
              <a:alpha val="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Дата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E755-EFD3-46D3-9E04-D6BC863B00BB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4" name="Нижний колонтитул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  <p:cxnSp>
        <p:nvCxnSpPr>
          <p:cNvPr id="16" name="Прямая соединительная линия 15"/>
          <p:cNvCxnSpPr/>
          <p:nvPr/>
        </p:nvCxnSpPr>
        <p:spPr>
          <a:xfrm>
            <a:off x="803673" y="2863850"/>
            <a:ext cx="5317727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71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39" y="996780"/>
            <a:ext cx="5781673" cy="3472545"/>
          </a:xfrm>
          <a:prstGeom prst="rect">
            <a:avLst/>
          </a:prstGeo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intuition</a:t>
            </a:r>
            <a:endParaRPr lang="ru-RU" dirty="0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AA25C-FC5F-4BB8-B08F-4716F41804D5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7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</a:t>
            </a:r>
            <a:endParaRPr lang="ru-RU" dirty="0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4A97-E500-40B7-BC92-DDF3DEC0B8BC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  <p:pic>
        <p:nvPicPr>
          <p:cNvPr id="6" name="video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6002" y="876300"/>
            <a:ext cx="6362424" cy="360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92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problem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37" y="996778"/>
            <a:ext cx="5781674" cy="3472544"/>
          </a:xfrm>
          <a:prstGeom prst="rect">
            <a:avLst/>
          </a:prstGeom>
        </p:spPr>
      </p:pic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C753D-197D-482F-AC42-6D4FB2426880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40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do we need to learn a classifier? </a:t>
            </a:r>
          </a:p>
          <a:p>
            <a:pPr lvl="1"/>
            <a:r>
              <a:rPr lang="en-US" dirty="0" smtClean="0"/>
              <a:t>Only samples!</a:t>
            </a:r>
          </a:p>
          <a:p>
            <a:pPr marL="342891" lvl="1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We are usually given samples from p(</a:t>
            </a:r>
            <a:r>
              <a:rPr lang="en-US" b="1" dirty="0" smtClean="0"/>
              <a:t>x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How do we sample from q(</a:t>
            </a:r>
            <a:r>
              <a:rPr lang="en-US" b="1" dirty="0" smtClean="0"/>
              <a:t>x</a:t>
            </a:r>
            <a:r>
              <a:rPr lang="en-US" dirty="0" smtClean="0"/>
              <a:t>)?</a:t>
            </a:r>
          </a:p>
          <a:p>
            <a:pPr lvl="1"/>
            <a:r>
              <a:rPr lang="en-US" dirty="0"/>
              <a:t> </a:t>
            </a:r>
            <a:r>
              <a:rPr lang="en-US" b="1" dirty="0" smtClean="0"/>
              <a:t>z</a:t>
            </a:r>
            <a:r>
              <a:rPr lang="en-US" dirty="0" smtClean="0"/>
              <a:t>  ~ </a:t>
            </a:r>
            <a:r>
              <a:rPr lang="en-US" i="1" dirty="0" smtClean="0"/>
              <a:t>N(0,1)</a:t>
            </a:r>
          </a:p>
          <a:p>
            <a:pPr lvl="1"/>
            <a:r>
              <a:rPr lang="en-US" dirty="0" smtClean="0"/>
              <a:t>G(</a:t>
            </a:r>
            <a:r>
              <a:rPr lang="en-US" b="1" dirty="0" smtClean="0"/>
              <a:t>z</a:t>
            </a:r>
            <a:r>
              <a:rPr lang="en-US" dirty="0" smtClean="0"/>
              <a:t>) ~ q(</a:t>
            </a:r>
            <a:r>
              <a:rPr lang="en-US" b="1" dirty="0" smtClean="0"/>
              <a:t>x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That is G(</a:t>
            </a:r>
            <a:r>
              <a:rPr lang="en-US" b="1" dirty="0" smtClean="0"/>
              <a:t>z</a:t>
            </a:r>
            <a:r>
              <a:rPr lang="en-US" dirty="0" smtClean="0"/>
              <a:t>) implicitly defines q(</a:t>
            </a:r>
            <a:r>
              <a:rPr lang="en-US" b="1" dirty="0" smtClean="0"/>
              <a:t>x</a:t>
            </a:r>
            <a:r>
              <a:rPr lang="en-US" dirty="0" smtClean="0"/>
              <a:t>) 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820B-A2BA-46AB-9DEC-2E920EDADAD4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51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intuition</a:t>
            </a:r>
            <a:endParaRPr lang="ru-RU" dirty="0"/>
          </a:p>
        </p:txBody>
      </p:sp>
      <p:pic>
        <p:nvPicPr>
          <p:cNvPr id="5" name="Shape 10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142" y="1066799"/>
            <a:ext cx="6685409" cy="34617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7C15-DBCB-4D9E-924F-2F422FC4DB2A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 smtClean="0"/>
              <a:t>Implicit models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185" y="747788"/>
            <a:ext cx="6090288" cy="2483981"/>
          </a:xfrm>
          <a:prstGeom prst="rect">
            <a:avLst/>
          </a:prstGeom>
        </p:spPr>
      </p:pic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A9805-0900-4A36-B82F-7B34D20F4FCC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146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Prescribed (think of VAE)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189" indent="-228594"/>
            <a:r>
              <a:rPr lang="ru-RU" dirty="0" smtClean="0"/>
              <a:t>p(</a:t>
            </a:r>
            <a:r>
              <a:rPr lang="ru-RU" b="1" dirty="0" smtClean="0"/>
              <a:t>z</a:t>
            </a:r>
            <a:r>
              <a:rPr lang="ru-RU" dirty="0"/>
              <a:t>)</a:t>
            </a:r>
          </a:p>
          <a:p>
            <a:pPr marL="457189" indent="-228594"/>
            <a:r>
              <a:rPr lang="ru-RU" dirty="0" smtClean="0"/>
              <a:t>p(</a:t>
            </a:r>
            <a:r>
              <a:rPr lang="ru-RU" b="1" dirty="0" smtClean="0"/>
              <a:t>x</a:t>
            </a:r>
            <a:r>
              <a:rPr lang="ru-RU" dirty="0"/>
              <a:t>) </a:t>
            </a:r>
          </a:p>
          <a:p>
            <a:pPr marL="457189" indent="-228594"/>
            <a:r>
              <a:rPr lang="ru-RU" dirty="0" smtClean="0"/>
              <a:t>p(</a:t>
            </a:r>
            <a:r>
              <a:rPr lang="ru-RU" b="1" dirty="0" smtClean="0"/>
              <a:t>x </a:t>
            </a:r>
            <a:r>
              <a:rPr lang="ru-RU" dirty="0" smtClean="0"/>
              <a:t>| </a:t>
            </a:r>
            <a:r>
              <a:rPr lang="ru-RU" b="1" dirty="0" smtClean="0"/>
              <a:t>z</a:t>
            </a:r>
            <a:r>
              <a:rPr lang="ru-RU" dirty="0"/>
              <a:t>)</a:t>
            </a:r>
          </a:p>
          <a:p>
            <a:pPr marL="457189" indent="-228594"/>
            <a:r>
              <a:rPr lang="ru-RU" dirty="0" smtClean="0"/>
              <a:t>p(</a:t>
            </a:r>
            <a:r>
              <a:rPr lang="ru-RU" b="1" dirty="0" smtClean="0"/>
              <a:t>z </a:t>
            </a:r>
            <a:r>
              <a:rPr lang="ru-RU" dirty="0" smtClean="0"/>
              <a:t>| </a:t>
            </a:r>
            <a:r>
              <a:rPr lang="ru-RU" b="1" dirty="0" smtClean="0"/>
              <a:t>x</a:t>
            </a:r>
            <a:r>
              <a:rPr lang="ru-RU" dirty="0"/>
              <a:t>)</a:t>
            </a:r>
          </a:p>
          <a:p>
            <a:pPr marL="457189" indent="-228594"/>
            <a:r>
              <a:rPr lang="ru-RU" dirty="0"/>
              <a:t>p(</a:t>
            </a:r>
            <a:r>
              <a:rPr lang="ru-RU" b="1" dirty="0"/>
              <a:t>x</a:t>
            </a:r>
            <a:r>
              <a:rPr lang="ru-RU" dirty="0" smtClean="0"/>
              <a:t>, </a:t>
            </a:r>
            <a:r>
              <a:rPr lang="ru-RU" b="1" dirty="0" smtClean="0"/>
              <a:t>z</a:t>
            </a:r>
            <a:r>
              <a:rPr lang="ru-RU" dirty="0"/>
              <a:t>)</a:t>
            </a:r>
          </a:p>
          <a:p>
            <a:pPr>
              <a:buNone/>
            </a:pPr>
            <a:r>
              <a:rPr lang="en-US" dirty="0" smtClean="0"/>
              <a:t>	</a:t>
            </a:r>
          </a:p>
          <a:p>
            <a:pPr>
              <a:buNone/>
            </a:pPr>
            <a:endParaRPr lang="en-US" dirty="0" smtClean="0"/>
          </a:p>
          <a:p>
            <a:pPr marL="457189" indent="-228594"/>
            <a:r>
              <a:rPr lang="en-US" dirty="0" smtClean="0"/>
              <a:t>In practice:</a:t>
            </a:r>
          </a:p>
          <a:p>
            <a:pPr marL="757220" lvl="1" indent="-228594"/>
            <a:r>
              <a:rPr lang="en-US" dirty="0" smtClean="0"/>
              <a:t>Sampling is not quite fair?</a:t>
            </a:r>
            <a:endParaRPr lang="ru-RU" dirty="0"/>
          </a:p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Implicit (think of GAN)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457189" indent="-228594"/>
            <a:r>
              <a:rPr lang="en" dirty="0"/>
              <a:t>p(</a:t>
            </a:r>
            <a:r>
              <a:rPr lang="en" b="1" dirty="0"/>
              <a:t>z</a:t>
            </a:r>
            <a:r>
              <a:rPr lang="en" dirty="0"/>
              <a:t>)</a:t>
            </a:r>
          </a:p>
          <a:p>
            <a:pPr marL="457189" indent="-228594"/>
            <a:r>
              <a:rPr lang="en" dirty="0"/>
              <a:t>Sample from p(</a:t>
            </a:r>
            <a:r>
              <a:rPr lang="en" b="1" dirty="0"/>
              <a:t>x</a:t>
            </a:r>
            <a:r>
              <a:rPr lang="en" dirty="0"/>
              <a:t>) </a:t>
            </a:r>
            <a:endParaRPr lang="ru-RU" dirty="0" smtClean="0"/>
          </a:p>
          <a:p>
            <a:pPr marL="457189" indent="-228594"/>
            <a:endParaRPr lang="ru-RU" dirty="0"/>
          </a:p>
          <a:p>
            <a:pPr marL="457189" indent="-228594"/>
            <a:r>
              <a:rPr lang="en-US" dirty="0"/>
              <a:t>p</a:t>
            </a:r>
            <a:r>
              <a:rPr lang="en-US" dirty="0" smtClean="0"/>
              <a:t>(</a:t>
            </a:r>
            <a:r>
              <a:rPr lang="en-US" b="1" dirty="0" smtClean="0"/>
              <a:t>x</a:t>
            </a:r>
            <a:r>
              <a:rPr lang="en-US" dirty="0" smtClean="0"/>
              <a:t>) ? </a:t>
            </a:r>
          </a:p>
          <a:p>
            <a:pPr marL="457189" indent="-228594"/>
            <a:r>
              <a:rPr lang="en-US" dirty="0" smtClean="0"/>
              <a:t>p(</a:t>
            </a:r>
            <a:r>
              <a:rPr lang="en-US" b="1" dirty="0" smtClean="0"/>
              <a:t>z</a:t>
            </a:r>
            <a:r>
              <a:rPr lang="ru-RU" dirty="0" smtClean="0"/>
              <a:t> </a:t>
            </a:r>
            <a:r>
              <a:rPr lang="en-US" dirty="0" smtClean="0"/>
              <a:t>|</a:t>
            </a:r>
            <a:r>
              <a:rPr lang="ru-RU" dirty="0" smtClean="0"/>
              <a:t> </a:t>
            </a:r>
            <a:r>
              <a:rPr lang="en-US" b="1" dirty="0" smtClean="0"/>
              <a:t>x</a:t>
            </a:r>
            <a:r>
              <a:rPr lang="en-US" dirty="0" smtClean="0"/>
              <a:t>)  ?</a:t>
            </a:r>
          </a:p>
          <a:p>
            <a:pPr marL="457189" indent="-228594"/>
            <a:endParaRPr lang="en-US" dirty="0" smtClean="0"/>
          </a:p>
          <a:p>
            <a:pPr marL="228595" indent="0">
              <a:buNone/>
            </a:pPr>
            <a:endParaRPr lang="en-US" dirty="0"/>
          </a:p>
          <a:p>
            <a:pPr marL="457189" indent="-228594"/>
            <a:r>
              <a:rPr lang="en-US" dirty="0" smtClean="0"/>
              <a:t>In practice:</a:t>
            </a:r>
          </a:p>
          <a:p>
            <a:pPr marL="757220" lvl="1" indent="-228594"/>
            <a:r>
              <a:rPr lang="en-US" dirty="0" smtClean="0"/>
              <a:t>(More) fair sampling?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Prescribed vs implicit models</a:t>
            </a:r>
            <a:endParaRPr lang="ru-RU" sz="2800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B5149-7C08-495A-98E4-4E68D9F5E65F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67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Vanilla 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GAN intuition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000" b="1" dirty="0" smtClean="0"/>
              <a:t>Distribution </a:t>
            </a:r>
            <a:r>
              <a:rPr lang="en-US" sz="2000" b="1" dirty="0"/>
              <a:t>divergences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Learning in implicit models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Alpha 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GAN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3FB4-272D-42E5-B3C3-7F6BB2006DB8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152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200" dirty="0"/>
              <a:t>f</a:t>
            </a:r>
            <a:r>
              <a:rPr lang="en-US" sz="2200" dirty="0" smtClean="0"/>
              <a:t>-Divergence</a:t>
            </a:r>
            <a:endParaRPr lang="en-US" sz="2200" dirty="0"/>
          </a:p>
          <a:p>
            <a:r>
              <a:rPr lang="en-US" sz="2000" dirty="0" smtClean="0"/>
              <a:t>Integral </a:t>
            </a:r>
            <a:r>
              <a:rPr lang="en-US" sz="2000" dirty="0"/>
              <a:t>Probability Metrics </a:t>
            </a:r>
            <a:endParaRPr lang="en-US" sz="2200" dirty="0" smtClean="0"/>
          </a:p>
          <a:p>
            <a:r>
              <a:rPr lang="en-US" sz="2200" dirty="0" smtClean="0"/>
              <a:t>Optimal transport</a:t>
            </a:r>
            <a:endParaRPr lang="en-US" sz="2200" dirty="0"/>
          </a:p>
          <a:p>
            <a:pPr marL="0" indent="0">
              <a:buNone/>
            </a:pP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: plan</a:t>
            </a: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A203E-2ECB-42C1-9B11-B68B47BFA4F1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294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000" dirty="0"/>
              <a:t>Vanilla </a:t>
            </a:r>
            <a:r>
              <a:rPr lang="en-US" sz="2000" dirty="0" smtClean="0"/>
              <a:t>GAN intuition</a:t>
            </a:r>
            <a:endParaRPr lang="en-US" sz="2000" dirty="0"/>
          </a:p>
          <a:p>
            <a:r>
              <a:rPr lang="en-US" sz="2000" dirty="0" smtClean="0"/>
              <a:t>Distribution </a:t>
            </a:r>
            <a:r>
              <a:rPr lang="en-US" sz="2000" dirty="0"/>
              <a:t>divergences</a:t>
            </a:r>
          </a:p>
          <a:p>
            <a:r>
              <a:rPr lang="en-US" sz="2000" dirty="0" smtClean="0"/>
              <a:t>Learning in implicit models</a:t>
            </a:r>
            <a:endParaRPr lang="en-US" sz="2000" dirty="0"/>
          </a:p>
          <a:p>
            <a:r>
              <a:rPr lang="en-US" sz="2000" dirty="0"/>
              <a:t>Alpha </a:t>
            </a:r>
            <a:r>
              <a:rPr lang="en-US" sz="2000" dirty="0" smtClean="0"/>
              <a:t>GAN</a:t>
            </a:r>
            <a:endParaRPr lang="en-US" sz="20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D06EE-3358-488A-A36D-D1790CE337B0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889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200" b="1" dirty="0"/>
              <a:t>f</a:t>
            </a:r>
            <a:r>
              <a:rPr lang="en-US" sz="2200" b="1" dirty="0" smtClean="0"/>
              <a:t>-Divergence</a:t>
            </a:r>
            <a:endParaRPr lang="en-US" sz="2200" b="1" dirty="0"/>
          </a:p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Integral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Probability Metrics </a:t>
            </a:r>
            <a:endParaRPr lang="en-US" sz="2200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2200" dirty="0" smtClean="0">
                <a:solidFill>
                  <a:schemeClr val="bg1">
                    <a:lumMod val="65000"/>
                  </a:schemeClr>
                </a:solidFill>
              </a:rPr>
              <a:t>Optimal transport</a:t>
            </a:r>
            <a:endParaRPr lang="en-US" sz="22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: plan</a:t>
            </a: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A7BEC-E441-4133-A369-B721B3C78818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277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f-Divergence</a:t>
            </a:r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53" y="788678"/>
            <a:ext cx="6518597" cy="176394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45" y="2916565"/>
            <a:ext cx="2193059" cy="15650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77340" y="4481612"/>
            <a:ext cx="45491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Myriad Pro" panose="020B0503030403020204" pitchFamily="34" charset="0"/>
              </a:rPr>
              <a:t>Lower semi-continuous function (but non-convex)</a:t>
            </a:r>
            <a:endParaRPr lang="ru-RU" i="1" dirty="0">
              <a:latin typeface="Myriad Pro" panose="020B0503030403020204" pitchFamily="34" charset="0"/>
            </a:endParaRPr>
          </a:p>
        </p:txBody>
      </p:sp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68CF2-39BE-4530-93F5-C8DD2348A064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637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f-Divergence</a:t>
            </a:r>
          </a:p>
        </p:txBody>
      </p:sp>
      <p:pic>
        <p:nvPicPr>
          <p:cNvPr id="2" name="Рисунок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67" y="840112"/>
            <a:ext cx="5538315" cy="3822799"/>
          </a:xfrm>
          <a:prstGeom prst="rect">
            <a:avLst/>
          </a:prstGeom>
        </p:spPr>
      </p:pic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4D76-6BF6-44CD-914F-A4E91EBE7734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00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Fenchel</a:t>
            </a:r>
            <a:r>
              <a:rPr lang="en-US" dirty="0" smtClean="0"/>
              <a:t> Conjugate</a:t>
            </a:r>
            <a:endParaRPr lang="en-US" dirty="0"/>
          </a:p>
        </p:txBody>
      </p:sp>
      <p:pic>
        <p:nvPicPr>
          <p:cNvPr id="8" name="Рисунок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5" y="737072"/>
            <a:ext cx="6254947" cy="2424340"/>
          </a:xfrm>
          <a:prstGeom prst="rect">
            <a:avLst/>
          </a:prstGeom>
        </p:spPr>
      </p:pic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0D68D-F06D-4FCC-BFDE-42948B3A7AE6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10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f-Divergence </a:t>
            </a:r>
            <a:r>
              <a:rPr lang="en-US" dirty="0"/>
              <a:t>dual form</a:t>
            </a:r>
          </a:p>
        </p:txBody>
      </p:sp>
      <p:pic>
        <p:nvPicPr>
          <p:cNvPr id="12" name="Рисунок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74" y="828513"/>
            <a:ext cx="5568864" cy="3773951"/>
          </a:xfrm>
          <a:prstGeom prst="rect">
            <a:avLst/>
          </a:prstGeom>
        </p:spPr>
      </p:pic>
      <p:sp>
        <p:nvSpPr>
          <p:cNvPr id="13" name="Дата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97BB5-5757-4C9D-81F6-8B2DBBB54E56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4" name="Нижний колонтитул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041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200" dirty="0">
                <a:solidFill>
                  <a:schemeClr val="bg1">
                    <a:lumMod val="65000"/>
                  </a:schemeClr>
                </a:solidFill>
              </a:rPr>
              <a:t>f</a:t>
            </a:r>
            <a:r>
              <a:rPr lang="en-US" sz="2200" dirty="0" smtClean="0">
                <a:solidFill>
                  <a:schemeClr val="bg1">
                    <a:lumMod val="65000"/>
                  </a:schemeClr>
                </a:solidFill>
              </a:rPr>
              <a:t>-Divergence</a:t>
            </a:r>
            <a:endParaRPr lang="en-US" sz="2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2000" b="1" dirty="0" smtClean="0"/>
              <a:t>Integral </a:t>
            </a:r>
            <a:r>
              <a:rPr lang="en-US" sz="2000" b="1" dirty="0"/>
              <a:t>Probability Metrics </a:t>
            </a:r>
            <a:endParaRPr lang="en-US" sz="2200" b="1" dirty="0" smtClean="0"/>
          </a:p>
          <a:p>
            <a:r>
              <a:rPr lang="en-US" sz="2200" dirty="0" smtClean="0">
                <a:solidFill>
                  <a:schemeClr val="bg1">
                    <a:lumMod val="65000"/>
                  </a:schemeClr>
                </a:solidFill>
              </a:rPr>
              <a:t>Optimal transport</a:t>
            </a:r>
            <a:endParaRPr lang="en-US" sz="22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Metrics: </a:t>
            </a:r>
            <a:r>
              <a:rPr lang="en-US" dirty="0"/>
              <a:t>plan</a:t>
            </a: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A1FD-5871-4892-899F-2C01CFEF6D16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621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Integral Probability Metrics </a:t>
            </a:r>
            <a:r>
              <a:rPr lang="en-US" dirty="0" smtClean="0"/>
              <a:t>(IPM)</a:t>
            </a:r>
            <a:endParaRPr lang="en-US" dirty="0"/>
          </a:p>
        </p:txBody>
      </p:sp>
      <p:pic>
        <p:nvPicPr>
          <p:cNvPr id="8" name="Рисунок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99" y="692911"/>
            <a:ext cx="5593631" cy="4017421"/>
          </a:xfrm>
          <a:prstGeom prst="rect">
            <a:avLst/>
          </a:prstGeom>
        </p:spPr>
      </p:pic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B9166-8EE9-4180-B34E-ADF9E52D8B13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22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MMD</a:t>
            </a:r>
            <a:endParaRPr lang="en-US" dirty="0"/>
          </a:p>
        </p:txBody>
      </p:sp>
      <p:pic>
        <p:nvPicPr>
          <p:cNvPr id="12" name="Рисунок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0" y="718715"/>
            <a:ext cx="6818484" cy="4063196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39970" y="2575560"/>
            <a:ext cx="6757070" cy="121158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Дата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3249-05EE-4AD6-8AC2-9C888FE9B8C4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5" name="Нижний колонтитул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89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f-Divergence vs IPM</a:t>
            </a:r>
            <a:endParaRPr lang="en-US" dirty="0"/>
          </a:p>
        </p:txBody>
      </p:sp>
      <p:pic>
        <p:nvPicPr>
          <p:cNvPr id="11" name="Рисунок 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73" y="776724"/>
            <a:ext cx="5495068" cy="1602743"/>
          </a:xfrm>
          <a:prstGeom prst="rect">
            <a:avLst/>
          </a:prstGeom>
        </p:spPr>
      </p:pic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B66E8-5211-4685-9E32-6867F73E20F2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3" name="Нижний колонтитул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48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200" dirty="0">
                <a:solidFill>
                  <a:schemeClr val="bg1">
                    <a:lumMod val="65000"/>
                  </a:schemeClr>
                </a:solidFill>
              </a:rPr>
              <a:t>f</a:t>
            </a:r>
            <a:r>
              <a:rPr lang="en-US" sz="2200" dirty="0" smtClean="0">
                <a:solidFill>
                  <a:schemeClr val="bg1">
                    <a:lumMod val="65000"/>
                  </a:schemeClr>
                </a:solidFill>
              </a:rPr>
              <a:t>-Divergence</a:t>
            </a:r>
            <a:endParaRPr lang="en-US" sz="2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Integral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Probability Metrics </a:t>
            </a:r>
            <a:endParaRPr lang="en-US" sz="2200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2200" b="1" dirty="0" smtClean="0"/>
              <a:t>Optimal transport</a:t>
            </a:r>
            <a:endParaRPr lang="en-US" sz="2200" b="1" dirty="0"/>
          </a:p>
          <a:p>
            <a:pPr marL="0" indent="0">
              <a:buNone/>
            </a:pP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: plan</a:t>
            </a: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ADDD-C42B-4028-9ECA-086DE75E6E15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64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000" b="1" dirty="0"/>
              <a:t>Vanilla </a:t>
            </a:r>
            <a:r>
              <a:rPr lang="en-US" sz="2000" b="1" dirty="0" smtClean="0"/>
              <a:t>GAN intuition</a:t>
            </a:r>
            <a:endParaRPr lang="en-US" sz="2000" b="1" dirty="0"/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Distribution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divergences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Learning in implicit models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Alpha 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GAN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1603-E5A5-4673-85C9-A767A0EA359E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46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ptimal transport</a:t>
            </a:r>
            <a:endParaRPr lang="en-US" dirty="0"/>
          </a:p>
        </p:txBody>
      </p:sp>
      <p:pic>
        <p:nvPicPr>
          <p:cNvPr id="19" name="Рисунок 1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5" y="746799"/>
            <a:ext cx="6500052" cy="2371739"/>
          </a:xfrm>
          <a:prstGeom prst="rect">
            <a:avLst/>
          </a:prstGeom>
        </p:spPr>
      </p:pic>
      <p:pic>
        <p:nvPicPr>
          <p:cNvPr id="2050" name="Picture 2" descr="Image result for optimal transport"/>
          <p:cNvPicPr>
            <a:picLocks noChangeAspect="1" noChangeArrowheads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537" y="3293177"/>
            <a:ext cx="6074410" cy="1286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Дата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0C083-52F7-4744-B698-5EFB482CB81C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21" name="Нижний колонтитул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97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5" y="744865"/>
            <a:ext cx="6499376" cy="3877442"/>
          </a:xfrm>
          <a:prstGeom prst="rect">
            <a:avLst/>
          </a:prstGeo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ptimal transport</a:t>
            </a:r>
            <a:endParaRPr lang="en-US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1714500" y="3267075"/>
            <a:ext cx="3362325" cy="144780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Дата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7123-9D6E-480A-B7AD-9D9753B3A3EE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23" name="Нижний колонтитул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09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ptimal transport: example</a:t>
            </a:r>
            <a:endParaRPr lang="en-US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8" t="2160" r="44445" b="4073"/>
          <a:stretch/>
        </p:blipFill>
        <p:spPr>
          <a:xfrm>
            <a:off x="1123950" y="676276"/>
            <a:ext cx="3829050" cy="4133851"/>
          </a:xfrm>
          <a:prstGeom prst="rect">
            <a:avLst/>
          </a:prstGeom>
        </p:spPr>
      </p:pic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FDCC9-05BD-4BF6-AE57-FD6AEE01B426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11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ptimal transport</a:t>
            </a:r>
            <a:r>
              <a:rPr lang="ru-RU" dirty="0" smtClean="0"/>
              <a:t> </a:t>
            </a:r>
            <a:r>
              <a:rPr lang="en-US" dirty="0" smtClean="0"/>
              <a:t>dual</a:t>
            </a:r>
            <a:endParaRPr lang="en-US" dirty="0"/>
          </a:p>
        </p:txBody>
      </p:sp>
      <p:pic>
        <p:nvPicPr>
          <p:cNvPr id="9" name="Рисунок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20" y="862631"/>
            <a:ext cx="6073312" cy="2089007"/>
          </a:xfrm>
          <a:prstGeom prst="rect">
            <a:avLst/>
          </a:prstGeom>
        </p:spPr>
      </p:pic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165FE-BB86-423E-B925-8D607B045C1C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1" name="Нижний колонтитул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164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ptimal transport</a:t>
            </a:r>
            <a:r>
              <a:rPr lang="ru-RU" dirty="0" smtClean="0"/>
              <a:t> </a:t>
            </a:r>
            <a:r>
              <a:rPr lang="en-US" dirty="0" smtClean="0"/>
              <a:t>vs f-Divergence</a:t>
            </a:r>
            <a:endParaRPr lang="en-US" dirty="0"/>
          </a:p>
        </p:txBody>
      </p:sp>
      <p:pic>
        <p:nvPicPr>
          <p:cNvPr id="9" name="Рисунок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17" y="862630"/>
            <a:ext cx="3226443" cy="3347473"/>
          </a:xfrm>
          <a:prstGeom prst="rect">
            <a:avLst/>
          </a:prstGeom>
        </p:spPr>
      </p:pic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EE0E-86E5-4A42-880C-D69B9CD89994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1" name="Нижний колонтитул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398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Divergences </a:t>
            </a:r>
            <a:r>
              <a:rPr lang="en-US" dirty="0"/>
              <a:t>: </a:t>
            </a:r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4" name="Объект 1"/>
          <p:cNvSpPr>
            <a:spLocks noGrp="1"/>
          </p:cNvSpPr>
          <p:nvPr>
            <p:ph idx="1"/>
          </p:nvPr>
        </p:nvSpPr>
        <p:spPr>
          <a:xfrm>
            <a:off x="228600" y="695325"/>
            <a:ext cx="6286500" cy="3899298"/>
          </a:xfrm>
        </p:spPr>
        <p:txBody>
          <a:bodyPr/>
          <a:lstStyle/>
          <a:p>
            <a:r>
              <a:rPr lang="en-US" sz="1600" b="1" dirty="0"/>
              <a:t>f-Divergences</a:t>
            </a:r>
          </a:p>
          <a:p>
            <a:pPr lvl="1"/>
            <a:r>
              <a:rPr lang="en-US" sz="1600" dirty="0"/>
              <a:t>Primal</a:t>
            </a:r>
          </a:p>
          <a:p>
            <a:pPr marL="342891" lvl="1" indent="0">
              <a:buNone/>
            </a:pPr>
            <a:endParaRPr lang="en-US" sz="1600" dirty="0"/>
          </a:p>
          <a:p>
            <a:pPr lvl="1"/>
            <a:r>
              <a:rPr lang="en-US" sz="1600" dirty="0"/>
              <a:t>Dual</a:t>
            </a:r>
          </a:p>
          <a:p>
            <a:pPr marL="342891" lvl="1" indent="0">
              <a:buNone/>
            </a:pPr>
            <a:endParaRPr lang="en-US" sz="1600" dirty="0"/>
          </a:p>
          <a:p>
            <a:r>
              <a:rPr lang="en-US" sz="1600" b="1" dirty="0"/>
              <a:t>IPMs</a:t>
            </a:r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r>
              <a:rPr lang="en-US" sz="1600" b="1" dirty="0"/>
              <a:t>Optimal transport</a:t>
            </a:r>
          </a:p>
          <a:p>
            <a:pPr lvl="1"/>
            <a:r>
              <a:rPr lang="en-US" sz="1600" dirty="0"/>
              <a:t>Primal</a:t>
            </a:r>
          </a:p>
          <a:p>
            <a:pPr marL="342891" lvl="1" indent="0">
              <a:buNone/>
            </a:pPr>
            <a:endParaRPr lang="en-US" sz="1600" dirty="0"/>
          </a:p>
          <a:p>
            <a:pPr lvl="1"/>
            <a:r>
              <a:rPr lang="en-US" sz="1600" dirty="0"/>
              <a:t>Dual</a:t>
            </a:r>
            <a:endParaRPr lang="ru-RU" sz="1600" dirty="0"/>
          </a:p>
        </p:txBody>
      </p:sp>
      <p:pic>
        <p:nvPicPr>
          <p:cNvPr id="7" name="Рисунок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304" y="3594728"/>
            <a:ext cx="4310169" cy="36764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304" y="4293272"/>
            <a:ext cx="4004855" cy="411652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743" y="2612315"/>
            <a:ext cx="4233466" cy="39650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861" y="1840071"/>
            <a:ext cx="4737231" cy="373336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987" y="1025678"/>
            <a:ext cx="3176764" cy="514346"/>
          </a:xfrm>
          <a:prstGeom prst="rect">
            <a:avLst/>
          </a:prstGeom>
        </p:spPr>
      </p:pic>
      <p:sp>
        <p:nvSpPr>
          <p:cNvPr id="19" name="Дата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37B1E-0616-4442-A941-9ECB4CA9A9AC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20" name="Нижний колонтитул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84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Vanilla 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GAN intuition 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Distribution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divergences</a:t>
            </a:r>
          </a:p>
          <a:p>
            <a:r>
              <a:rPr lang="en-US" sz="2000" b="1" dirty="0" smtClean="0"/>
              <a:t>Learning in Implicit models</a:t>
            </a:r>
            <a:endParaRPr lang="en-US" sz="2000" b="1" dirty="0"/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Alpha 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GAN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067F3-8992-491C-A7B7-D1AFA0B5CB64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56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 smtClean="0"/>
              <a:t>Learning in implicit models in general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29" y="886332"/>
            <a:ext cx="4753687" cy="2800197"/>
          </a:xfrm>
          <a:prstGeom prst="rect">
            <a:avLst/>
          </a:prstGeom>
        </p:spPr>
      </p:pic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80E84-108F-4777-B04D-832BFE223025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09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200" dirty="0"/>
              <a:t>Class Probability Estimation</a:t>
            </a:r>
          </a:p>
          <a:p>
            <a:r>
              <a:rPr lang="en-US" sz="2200" dirty="0"/>
              <a:t>Divergence minimization</a:t>
            </a:r>
          </a:p>
          <a:p>
            <a:r>
              <a:rPr lang="en-US" sz="2200" dirty="0"/>
              <a:t>Ratio matching</a:t>
            </a:r>
          </a:p>
          <a:p>
            <a:r>
              <a:rPr lang="en-US" sz="2200" dirty="0"/>
              <a:t>Moment matching</a:t>
            </a:r>
          </a:p>
          <a:p>
            <a:pPr marL="0" indent="0">
              <a:buNone/>
            </a:pP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 implicit models: plan</a:t>
            </a: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77928-4A2C-4EF3-8C7C-37581AB99BF2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415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200" b="1" dirty="0"/>
              <a:t>Class Probability Estimation</a:t>
            </a:r>
          </a:p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Divergence minimization</a:t>
            </a:r>
          </a:p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Ratio matching</a:t>
            </a:r>
          </a:p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Moment matching</a:t>
            </a:r>
          </a:p>
          <a:p>
            <a:pPr marL="0" indent="0">
              <a:buNone/>
            </a:pP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 implicit models: plan</a:t>
            </a: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650F2-1403-44EB-BCF0-1A27E7E8EC25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8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intuition behind implicit models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39" y="996778"/>
            <a:ext cx="5781675" cy="3472546"/>
          </a:xfrm>
          <a:prstGeom prst="rect">
            <a:avLst/>
          </a:prstGeom>
        </p:spPr>
      </p:pic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4290-F406-45DB-BC7B-F4C1E7CB1D49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90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Class-probability matching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2" y="996313"/>
            <a:ext cx="6655323" cy="3437405"/>
          </a:xfrm>
          <a:prstGeom prst="rect">
            <a:avLst/>
          </a:prstGeom>
        </p:spPr>
      </p:pic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9205D-71A0-4CD1-BE4E-A5FA109F933E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047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Class Probability Estimation</a:t>
            </a:r>
          </a:p>
          <a:p>
            <a:r>
              <a:rPr lang="en-US" sz="2200" b="1" dirty="0"/>
              <a:t>Divergence minimization</a:t>
            </a:r>
          </a:p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Ratio matching</a:t>
            </a:r>
          </a:p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Moment matching</a:t>
            </a:r>
          </a:p>
          <a:p>
            <a:pPr marL="0" indent="0">
              <a:buNone/>
            </a:pP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yriad Pro" panose="020B0503030403020204" pitchFamily="34" charset="0"/>
              </a:rPr>
              <a:t>Learning in implicit </a:t>
            </a:r>
            <a:r>
              <a:rPr lang="en-US" dirty="0" smtClean="0">
                <a:latin typeface="Myriad Pro" panose="020B0503030403020204" pitchFamily="34" charset="0"/>
              </a:rPr>
              <a:t>models: plan</a:t>
            </a: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A179F-76CD-4D30-974E-B27B1B23AB7A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87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Divergence </a:t>
            </a:r>
            <a:r>
              <a:rPr lang="en-US" dirty="0" smtClean="0"/>
              <a:t>minimization I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98" y="928436"/>
            <a:ext cx="6590652" cy="1817544"/>
          </a:xfrm>
          <a:prstGeom prst="rect">
            <a:avLst/>
          </a:prstGeom>
        </p:spPr>
      </p:pic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7444-9E09-4FC7-B069-9217A9ED8491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722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Divergence </a:t>
            </a:r>
            <a:r>
              <a:rPr lang="en-US" dirty="0" smtClean="0"/>
              <a:t>minimization</a:t>
            </a:r>
            <a:r>
              <a:rPr lang="en-US" dirty="0"/>
              <a:t> </a:t>
            </a:r>
            <a:r>
              <a:rPr lang="en-US" dirty="0" smtClean="0"/>
              <a:t>I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99" y="811780"/>
            <a:ext cx="6511900" cy="3469159"/>
          </a:xfrm>
          <a:prstGeom prst="rect">
            <a:avLst/>
          </a:prstGeom>
        </p:spPr>
      </p:pic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AA34-6C5B-423D-A45C-C4EF47F0AD0C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936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1" y="0"/>
            <a:ext cx="7267575" cy="571500"/>
          </a:xfrm>
        </p:spPr>
        <p:txBody>
          <a:bodyPr/>
          <a:lstStyle/>
          <a:p>
            <a:r>
              <a:rPr lang="en-US" dirty="0" smtClean="0"/>
              <a:t>Divergence minimization I</a:t>
            </a:r>
            <a:r>
              <a:rPr lang="en-US" dirty="0"/>
              <a:t>I</a:t>
            </a:r>
          </a:p>
        </p:txBody>
      </p:sp>
      <p:pic>
        <p:nvPicPr>
          <p:cNvPr id="8" name="Рисунок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0" y="854834"/>
            <a:ext cx="6626838" cy="3689355"/>
          </a:xfrm>
          <a:prstGeom prst="rect">
            <a:avLst/>
          </a:prstGeom>
        </p:spPr>
      </p:pic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0296A-D187-4715-AC5A-BF60EE7FC15D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1" name="Нижний колонтитул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5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Divergence </a:t>
            </a:r>
            <a:r>
              <a:rPr lang="en-US" dirty="0" smtClean="0"/>
              <a:t>minimization</a:t>
            </a:r>
            <a:r>
              <a:rPr lang="en-US" dirty="0"/>
              <a:t> </a:t>
            </a:r>
            <a:r>
              <a:rPr lang="en-US" dirty="0" smtClean="0"/>
              <a:t>II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13" y="892065"/>
            <a:ext cx="6548002" cy="3468235"/>
          </a:xfrm>
          <a:prstGeom prst="rect">
            <a:avLst/>
          </a:prstGeom>
        </p:spPr>
      </p:pic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E4B4-01FD-454B-A66D-1E1A29F65699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12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Class Probability Estimation</a:t>
            </a:r>
          </a:p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Divergence minimization</a:t>
            </a:r>
          </a:p>
          <a:p>
            <a:r>
              <a:rPr lang="en-US" sz="2200" b="1" dirty="0"/>
              <a:t>Ratio matching</a:t>
            </a:r>
          </a:p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Moment matching</a:t>
            </a:r>
          </a:p>
          <a:p>
            <a:pPr marL="0" indent="0">
              <a:buNone/>
            </a:pP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yriad Pro" panose="020B0503030403020204" pitchFamily="34" charset="0"/>
              </a:rPr>
              <a:t>Learning in implicit </a:t>
            </a:r>
            <a:r>
              <a:rPr lang="en-US" dirty="0" smtClean="0">
                <a:latin typeface="Myriad Pro" panose="020B0503030403020204" pitchFamily="34" charset="0"/>
              </a:rPr>
              <a:t>models: plan</a:t>
            </a: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D34DB-F375-4CAE-8142-A00FCAB0D0F2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29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 </a:t>
            </a:r>
            <a:r>
              <a:rPr lang="en-US" dirty="0" smtClean="0"/>
              <a:t>matching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1" y="649612"/>
            <a:ext cx="6739192" cy="4117766"/>
          </a:xfrm>
          <a:prstGeom prst="rect">
            <a:avLst/>
          </a:prstGeom>
        </p:spPr>
      </p:pic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7A2BD-166D-4242-8931-D71092A356AE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483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Class Probability Estimation</a:t>
            </a:r>
          </a:p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Divergence minimization</a:t>
            </a:r>
          </a:p>
          <a:p>
            <a:r>
              <a:rPr lang="en-US" sz="2200" dirty="0">
                <a:solidFill>
                  <a:schemeClr val="bg1">
                    <a:lumMod val="75000"/>
                  </a:schemeClr>
                </a:solidFill>
              </a:rPr>
              <a:t>Ratio matching</a:t>
            </a:r>
          </a:p>
          <a:p>
            <a:r>
              <a:rPr lang="en-US" sz="2200" b="1" dirty="0"/>
              <a:t>Moment matching</a:t>
            </a:r>
          </a:p>
          <a:p>
            <a:pPr marL="0" indent="0">
              <a:buNone/>
            </a:pP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 implicit models: plan</a:t>
            </a:r>
            <a:endParaRPr lang="ru-RU" dirty="0">
              <a:latin typeface="Myriad Pro" panose="020B0503030403020204" pitchFamily="34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4B74C-AD2C-46AD-83E9-B010ED55961F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120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Moment matching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38" y="801759"/>
            <a:ext cx="5242410" cy="3949188"/>
          </a:xfrm>
          <a:prstGeom prst="rect">
            <a:avLst/>
          </a:prstGeom>
        </p:spPr>
      </p:pic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166E8-B35A-4014-AB91-767907F139E2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81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intuition behind implicit models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39" y="996780"/>
            <a:ext cx="5781675" cy="3472545"/>
          </a:xfrm>
          <a:prstGeom prst="rect">
            <a:avLst/>
          </a:prstGeom>
        </p:spPr>
      </p:pic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6790-F95A-400D-A03A-0F1A89DE0289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60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Vanilla 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GAN intuition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Distribution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divergences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Learning in implicit models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000" b="1" dirty="0"/>
              <a:t>Alpha </a:t>
            </a:r>
            <a:r>
              <a:rPr lang="en-US" sz="2000" b="1" dirty="0" smtClean="0"/>
              <a:t>GAN</a:t>
            </a:r>
            <a:endParaRPr lang="en-US" sz="2000" b="1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D06EE-3358-488A-A36D-D1790CE337B0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94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Alpha-GAN</a:t>
            </a:r>
            <a:endParaRPr lang="ru-RU" dirty="0">
              <a:latin typeface="Myriad Pro" panose="020B0503030403020204" pitchFamily="34" charset="0"/>
            </a:endParaRPr>
          </a:p>
        </p:txBody>
      </p:sp>
      <p:pic>
        <p:nvPicPr>
          <p:cNvPr id="17" name="Рисунок 1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0" y="716286"/>
            <a:ext cx="6543804" cy="3537542"/>
          </a:xfrm>
          <a:prstGeom prst="rect">
            <a:avLst/>
          </a:prstGeom>
        </p:spPr>
      </p:pic>
      <p:sp>
        <p:nvSpPr>
          <p:cNvPr id="18" name="Дата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CB57-ADDC-4678-846F-AC7624D3FDDF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9" name="Нижний колонтитул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567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dirty="0" err="1"/>
              <a:t>Nowozin</a:t>
            </a:r>
            <a:r>
              <a:rPr lang="en-US" sz="1400" dirty="0"/>
              <a:t>, </a:t>
            </a:r>
            <a:r>
              <a:rPr lang="en-US" sz="1400" dirty="0" err="1"/>
              <a:t>Cseke</a:t>
            </a:r>
            <a:r>
              <a:rPr lang="en-US" sz="1400" dirty="0"/>
              <a:t>, </a:t>
            </a:r>
            <a:r>
              <a:rPr lang="en-US" sz="1400" dirty="0" err="1"/>
              <a:t>Tomioka</a:t>
            </a:r>
            <a:r>
              <a:rPr lang="en-US" sz="1400" dirty="0"/>
              <a:t>. f-GAN: </a:t>
            </a:r>
            <a:r>
              <a:rPr lang="en-US" sz="1400" i="1" dirty="0"/>
              <a:t>Training generative neural samplers using </a:t>
            </a:r>
            <a:r>
              <a:rPr lang="en-US" sz="1400" i="1" dirty="0" err="1"/>
              <a:t>variational</a:t>
            </a:r>
            <a:r>
              <a:rPr lang="en-US" sz="1400" i="1" dirty="0"/>
              <a:t> divergence minimization</a:t>
            </a:r>
            <a:r>
              <a:rPr lang="en-US" sz="1400" dirty="0"/>
              <a:t>, 2016</a:t>
            </a:r>
          </a:p>
          <a:p>
            <a:r>
              <a:rPr lang="en-US" sz="1400" dirty="0" err="1"/>
              <a:t>Goodfellow</a:t>
            </a:r>
            <a:r>
              <a:rPr lang="en-US" sz="1400" dirty="0"/>
              <a:t> et al. </a:t>
            </a:r>
            <a:r>
              <a:rPr lang="en-US" sz="1400" i="1" dirty="0"/>
              <a:t>Generative adversarial nets</a:t>
            </a:r>
            <a:r>
              <a:rPr lang="en-US" sz="1400" dirty="0"/>
              <a:t>, 2014. </a:t>
            </a:r>
          </a:p>
          <a:p>
            <a:r>
              <a:rPr lang="en-US" sz="1400" dirty="0" err="1"/>
              <a:t>Arjovsky</a:t>
            </a:r>
            <a:r>
              <a:rPr lang="en-US" sz="1400" dirty="0"/>
              <a:t>, </a:t>
            </a:r>
            <a:r>
              <a:rPr lang="en-US" sz="1400" dirty="0" err="1"/>
              <a:t>Chintala</a:t>
            </a:r>
            <a:r>
              <a:rPr lang="en-US" sz="1400" dirty="0"/>
              <a:t>, </a:t>
            </a:r>
            <a:r>
              <a:rPr lang="en-US" sz="1400" dirty="0" err="1"/>
              <a:t>Bottou</a:t>
            </a:r>
            <a:r>
              <a:rPr lang="en-US" sz="1400" dirty="0"/>
              <a:t>. </a:t>
            </a:r>
            <a:r>
              <a:rPr lang="en-US" sz="1400" i="1" dirty="0"/>
              <a:t>Wasserstein GAN</a:t>
            </a:r>
            <a:r>
              <a:rPr lang="en-US" sz="1400" dirty="0"/>
              <a:t>, 2017. </a:t>
            </a:r>
          </a:p>
          <a:p>
            <a:r>
              <a:rPr lang="en-US" sz="1400" dirty="0" err="1"/>
              <a:t>Arjovsky</a:t>
            </a:r>
            <a:r>
              <a:rPr lang="en-US" sz="1400" dirty="0"/>
              <a:t>, </a:t>
            </a:r>
            <a:r>
              <a:rPr lang="en-US" sz="1400" dirty="0" err="1"/>
              <a:t>Bottou</a:t>
            </a:r>
            <a:r>
              <a:rPr lang="en-US" sz="1400" dirty="0"/>
              <a:t>. </a:t>
            </a:r>
            <a:r>
              <a:rPr lang="en-US" sz="1400" i="1" dirty="0"/>
              <a:t>Towards Principled Methods for Training Generative Adversarial Networks</a:t>
            </a:r>
            <a:r>
              <a:rPr lang="en-US" sz="1400" dirty="0"/>
              <a:t>, 2017.</a:t>
            </a:r>
          </a:p>
          <a:p>
            <a:r>
              <a:rPr lang="en-US" sz="1400" dirty="0" err="1"/>
              <a:t>Ilya</a:t>
            </a:r>
            <a:r>
              <a:rPr lang="en-US" sz="1400" dirty="0"/>
              <a:t> </a:t>
            </a:r>
            <a:r>
              <a:rPr lang="en-US" sz="1400" dirty="0" err="1"/>
              <a:t>Tolstikhin</a:t>
            </a:r>
            <a:r>
              <a:rPr lang="en-US" sz="1400" dirty="0"/>
              <a:t>, </a:t>
            </a:r>
            <a:r>
              <a:rPr lang="en-US" sz="1400" i="1" dirty="0"/>
              <a:t>Implicit generative models: dual vs. primal approaches</a:t>
            </a:r>
            <a:r>
              <a:rPr lang="en-US" sz="1400" dirty="0"/>
              <a:t>” slides , 2017 </a:t>
            </a:r>
          </a:p>
          <a:p>
            <a:r>
              <a:rPr lang="en-US" sz="1400" i="1" dirty="0">
                <a:hlinkClick r:id="rId2"/>
              </a:rPr>
              <a:t>https://vincentherrmann.github.io/blog/wasserstein/</a:t>
            </a:r>
            <a:endParaRPr lang="en-US" sz="1400" i="1" dirty="0"/>
          </a:p>
          <a:p>
            <a:endParaRPr lang="ru-RU" sz="1400" i="1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E3122-4053-47BA-BF26-46DF9B9BCFFA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25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intuition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37" y="996780"/>
            <a:ext cx="5781674" cy="347254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710" y="2217704"/>
            <a:ext cx="1462787" cy="418244"/>
          </a:xfrm>
          <a:prstGeom prst="rect">
            <a:avLst/>
          </a:prstGeom>
        </p:spPr>
      </p:pic>
      <p:cxnSp>
        <p:nvCxnSpPr>
          <p:cNvPr id="10" name="Прямая со стрелкой 9"/>
          <p:cNvCxnSpPr/>
          <p:nvPr/>
        </p:nvCxnSpPr>
        <p:spPr>
          <a:xfrm flipH="1">
            <a:off x="3162302" y="2495550"/>
            <a:ext cx="866775" cy="323850"/>
          </a:xfrm>
          <a:prstGeom prst="straightConnector1">
            <a:avLst/>
          </a:prstGeom>
          <a:ln w="12700">
            <a:solidFill>
              <a:srgbClr val="C44E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35667-7964-447F-AC33-3289036AFAF8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13" name="Нижний колонтитул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92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intuition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37" y="996778"/>
            <a:ext cx="5781674" cy="3472544"/>
          </a:xfrm>
          <a:prstGeom prst="rect">
            <a:avLst/>
          </a:prstGeom>
        </p:spPr>
      </p:pic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B63CD-86E5-409D-A30F-A70C749BBD1D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74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intuition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37" y="996778"/>
            <a:ext cx="5781674" cy="3472544"/>
          </a:xfrm>
          <a:prstGeom prst="rect">
            <a:avLst/>
          </a:prstGeom>
        </p:spPr>
      </p:pic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62067-18E9-4337-AF0A-01E8FDDB1DAD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7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we had fixed </a:t>
            </a:r>
            <a:r>
              <a:rPr lang="en-US" i="1" dirty="0" smtClean="0"/>
              <a:t>P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dirty="0"/>
              <a:t> </a:t>
            </a:r>
            <a:r>
              <a:rPr lang="en-US" dirty="0" smtClean="0"/>
              <a:t>and only trained classifier. </a:t>
            </a:r>
          </a:p>
          <a:p>
            <a:endParaRPr lang="en-US" dirty="0" smtClean="0"/>
          </a:p>
          <a:p>
            <a:r>
              <a:rPr lang="en-US" dirty="0" smtClean="0"/>
              <a:t>How do we use classifier’s output to move </a:t>
            </a:r>
            <a:r>
              <a:rPr lang="en-US" i="1" dirty="0" smtClean="0"/>
              <a:t>Q</a:t>
            </a:r>
            <a:r>
              <a:rPr lang="en-US" dirty="0" smtClean="0"/>
              <a:t> towards </a:t>
            </a:r>
            <a:r>
              <a:rPr lang="en-US" i="1" dirty="0" smtClean="0"/>
              <a:t>P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intuition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8A8E-8476-4F72-838B-1903296B40F5}" type="datetime1">
              <a:rPr lang="en-US" smtClean="0"/>
              <a:t>8/30/2017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Implicit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310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94,041"/>
  <p:tag name="ORIGINALWIDTH" val="1028,394"/>
  <p:tag name="OUTPUTDPI" val="1200"/>
  <p:tag name="LATEXADDIN" val="\documentclass{article}&#10;\usepackage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&#10;\begin{document}&#10;$$ &#10;f(x) = \frac{q(x)}{p(x) + q(x)}&#10;$$&#10;\end{document} "/>
  <p:tag name="IGUANATEXSIZE" val="14"/>
  <p:tag name="IGUANATEXCURSOR" val="306"/>
  <p:tag name="TRANSPARENCY" val="True"/>
  <p:tag name="FILENAME" val=""/>
  <p:tag name="INPUTTYPE" val="0"/>
  <p:tag name="LATEXENGINEID" val="2"/>
  <p:tag name="TEMPFOLDER" val="c:\temp\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93,18"/>
  <p:tag name="ORIGINALWIDTH" val="3550,245"/>
  <p:tag name="OUTPUTDPI" val="1200"/>
  <p:tag name="LATEXADDIN" val="\documentclass{article}&#10;\usepackage[a4paper, total={4.2in, 8in}]{geometry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\newcommand{\Df}[2]{{D_f}\left({#1}\, \| \,{#2}\right)}&#10;%\renewcommand{\sup}[1]{\underset{{#1}}{\text{sup}}}&#10;%\renewcommand{\inf}[1]{\underset{{#1}}{\text{inf}}}&#10;&#10;\begin{document}&#10;&#10;\begin{itemize}&#10;\item Define a cost of transporting from $x$ to $y$ as $c(x,y)$ &#10;\begin{itemize}&#10;\item e.g. ${c(x,y) = ||x-y||}$&#10;\end{itemize}&#10;\item Optimal transport cost is then defined as:&#10;$$&#10;T(P,Q) = \inf_{\Gamma \in \mathcal{P}(x \sim P, y \sim Q) } \E_{(x,y)\sim \Gamma} \left[ c(x,y) \right]&#10;$$&#10;&#10;\item where $\mathcal{P}(x \sim P, y \sim Q)$ is a set of all joint distributions of $(x,y)$ with marginals $P$ and $Q$ respectively.&#10;\end{itemize}  &#10;&#10;\end{document} "/>
  <p:tag name="IGUANATEXSIZE" val="18"/>
  <p:tag name="IGUANATEXCURSOR" val="545"/>
  <p:tag name="TRANSPARENCY" val="True"/>
  <p:tag name="FILENAME" val=""/>
  <p:tag name="INPUTTYPE" val="0"/>
  <p:tag name="LATEXENGINEID" val="2"/>
  <p:tag name="TEMPFOLDER" val="c:\temp\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19,046"/>
  <p:tag name="ORIGINALWIDTH" val="3550,245"/>
  <p:tag name="OUTPUTDPI" val="1200"/>
  <p:tag name="LATEXADDIN" val="\documentclass{article}&#10;\usepackage[a4paper, total={4.2in, 8in}]{geometry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\newcommand{\Df}[2]{{D_f}\left({#1}\, \| \,{#2}\right)}&#10;%\renewcommand{\sup}[1]{\underset{{#1}}{\text{sup}}}&#10;%\renewcommand{\inf}[1]{\underset{{#1}}{\text{inf}}}&#10;&#10;\begin{document}&#10;&#10;\begin{itemize}&#10;\item Define a cost of transporting from $x$ to $y$ as $c(x,y)$ &#10;\begin{itemize}&#10;\item e.g. ${c(x,y) = ||x-y||}$&#10;\end{itemize}&#10;\item Optimal transport cost is then defined as:&#10;$$&#10;T(P,Q) = \inf_{\Gamma \in \mathcal{P}(x \sim P, y \sim Q) } \E_{(x,y)\sim \Gamma} \left[ c(x,y) \right]&#10;$$&#10;&#10;\item where $\mathcal{P}(x \sim P, y \sim Q)$ is a set of all joint distributions of $(x,y)$ with marginals $P$ and $Q$ respectively.&#10;\end{itemize}  &#10;&#10;\begin{center}&#10;Now a question: &#10;\begin{itemize}&#10;\centering&#10;\item P = $\mathcal{N}(0,1)$&#10;\item Q = $\mathcal{N}(0,1)$&#10;\item What $\Gamma$ minimizes $T(P,Q)$? &#10;\end{itemize}&#10;\end{center}&#10;\end{document} "/>
  <p:tag name="IGUANATEXSIZE" val="18"/>
  <p:tag name="IGUANATEXCURSOR" val="878"/>
  <p:tag name="TRANSPARENCY" val="True"/>
  <p:tag name="FILENAME" val=""/>
  <p:tag name="INPUTTYPE" val="0"/>
  <p:tag name="LATEXENGINEID" val="2"/>
  <p:tag name="TEMPFOLDER" val="c:\temp\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04,668"/>
  <p:tag name="ORIGINALWIDTH" val="3512,74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%\newcommand{\Df}[2]{{D_f}\left({#1}\, \| \,{#2}\right)}&#10;%\renewcommand{\sup}[1]{\underset{{#1}}{\text{sup}}}&#10;%\renewcommand{\inf}[1]{\underset{{#1}}{\text{inf}}}&#10;&#10;\begin{document}&#10;&#10;\begin{itemize}&#10;\item Primal:&#10;$$&#10;T(P,Q) = \inf_{\Gamma \in \mathcal{P}(x \sim P, y \sim Q) } \E_{(x,y)\sim \Gamma} \left[ c(x,y) \right]&#10;$$&#10;\item Dual (Wasserstein-1 metric):&#10;$$&#10;T(P,Q) = W_1(P,Q) = \sup_{\|f\|_{L} \leq 1} \E_{x \sim P} f(x) - \E_{x \sim Q} f(x) &#10;$$&#10;&#10;&#10;\item It is actually an IPM &#10;\end{itemize}&#10;\end{document} "/>
  <p:tag name="IGUANATEXSIZE" val="17"/>
  <p:tag name="IGUANATEXCURSOR" val="841"/>
  <p:tag name="TRANSPARENCY" val="True"/>
  <p:tag name="FILENAME" val=""/>
  <p:tag name="INPUTTYPE" val="0"/>
  <p:tag name="LATEXENGINEID" val="2"/>
  <p:tag name="TEMPFOLDER" val="c:\temp\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32,27"/>
  <p:tag name="ORIGINALWIDTH" val="1864,76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%\newcommand{\Df}[2]{{D_f}\left({#1}\, \| \,{#2}\right)}&#10;%\renewcommand{\sup}[1]{\underset{{#1}}{\text{sup}}}&#10;\renewcommand{\inf}[1]{\underset{{#1}}{\text{inf}}}&#10;&#10;\begin{document}&#10;Let&#10;\begin{itemize}&#10;\item $Z \sim U[0,1]$&#10;\item $P = (0,Z)$&#10;\item $Q = (\theta, Z)$&#10;\end{itemize}&#10;Then&#10;\begin{itemize}&#10;\item $W(P,Q) = \theta$&#10;\item $JS(P \| Q) = \begin{cases}log(2), &amp; \theta \neq 0 \\ 0, &amp; \theta=0\end{cases}$&#10;\item $KL(P \| Q) = \begin{cases}\infty, &amp; \theta \neq 0 \\ 0 ,&amp;   \theta=0\end{cases}$&#10;\end{itemize}&#10;\end{document} "/>
  <p:tag name="IGUANATEXSIZE" val="17"/>
  <p:tag name="IGUANATEXCURSOR" val="747"/>
  <p:tag name="TRANSPARENCY" val="True"/>
  <p:tag name="FILENAME" val=""/>
  <p:tag name="INPUTTYPE" val="0"/>
  <p:tag name="LATEXENGINEID" val="2"/>
  <p:tag name="TEMPFOLDER" val="c:\temp\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01,028"/>
  <p:tag name="ORIGINALWIDTH" val="2356,829"/>
  <p:tag name="OUTPUTDPI" val="1200"/>
  <p:tag name="LATEXADDIN" val="\documentclass{article}&#10;\usepackage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\newcommand{\Df}[2]{{D_f}\left({#1}\, \| \,{#2}\right)}&#10;\renewcommand{\sup}[1]{\underset{{#1}}{\text{sup}}}&#10;\renewcommand{\inf}[1]{\underset{{#1}}{\text{inf}}}&#10;&#10;\begin{document}&#10;$$&#10;T(P,Q) = \inf{\Gamma \in \mathcal{P}(X \sim P, Y \sim Q) } \E_{(X,Y)\sim \Gamma} \left[ c(X,Y) \right]&#10;$$&#10;\end{document} "/>
  <p:tag name="IGUANATEXSIZE" val="18"/>
  <p:tag name="IGUANATEXCURSOR" val="715"/>
  <p:tag name="TRANSPARENCY" val="True"/>
  <p:tag name="FILENAME" val=""/>
  <p:tag name="INPUTTYPE" val="0"/>
  <p:tag name="LATEXENGINEID" val="2"/>
  <p:tag name="TEMPFOLDER" val="c:\temp\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25,0314"/>
  <p:tag name="ORIGINALWIDTH" val="2188,805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\newcommand{\Df}[2]{{D_f}\left({#1}\, \| \,{#2}\right)}&#10;%\renewcommand{\sup}[1]{\underset{{#1}}{\text{sup}}}&#10;%\renewcommand{\inf}[1]{\underset{{#1}}{\text{inf}}}&#10;&#10;\begin{document}&#10;$$&#10;T(P,Q) = \sup_{\|f\|_{L} \leq 1} \E_{x \sim P} f(x) - \E_{x \sim Q} f(x) &#10;$$&#10;\end{document} "/>
  <p:tag name="IGUANATEXSIZE" val="18"/>
  <p:tag name="IGUANATEXCURSOR" val="627"/>
  <p:tag name="TRANSPARENCY" val="True"/>
  <p:tag name="FILENAME" val=""/>
  <p:tag name="INPUTTYPE" val="0"/>
  <p:tag name="LATEXENGINEID" val="2"/>
  <p:tag name="TEMPFOLDER" val="c:\temp\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6,7802"/>
  <p:tag name="ORIGINALWIDTH" val="2314,073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\newcommand{\Df}[2]{{D_f}\left({#1}\, \| \,{#2}\right)}&#10;%\renewcommand{\sup}[1]{\underset{{#1}}{\text{sup}}}&#10;%\renewcommand{\inf}[1]{\underset{{#1}}{\text{inf}}}&#10;&#10;\begin{document}&#10;$$&#10;IPM(P,Q) = \sup_{f \in \mathcal{F}} | \E_{x \sim P} f(x) - \E_{x \sim Q} f(x) |&#10;$$&#10;\end{document} "/>
  <p:tag name="IGUANATEXSIZE" val="18"/>
  <p:tag name="IGUANATEXCURSOR" val="44"/>
  <p:tag name="TRANSPARENCY" val="True"/>
  <p:tag name="FILENAME" val=""/>
  <p:tag name="INPUTTYPE" val="0"/>
  <p:tag name="LATEXENGINEID" val="2"/>
  <p:tag name="TEMPFOLDER" val="c:\temp\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04,0285"/>
  <p:tag name="ORIGINALWIDTH" val="2587,861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\newcommand{\Df}[2]{{D_f}\left({#1}\, \| \,{#2}\right)}&#10;%\renewcommand{\sup}[1]{\underset{{#1}}{\text{sup}}}&#10;%\renewcommand{\inf}[1]{\underset{{#1}}{\text{inf}}}&#10;&#10;\begin{document}&#10;$$&#10;D_f(P \| Q)  \geq \sup_{T \in \mathcal{T}}&#10;  \mathbb{E}_{x \sim P}\left[T(x)\right]&#10;  - \mathbb{E}_{x \sim Q}\left[f^*(T(x))\right]&#10;$$&#10;\end{document} "/>
  <p:tag name="IGUANATEXSIZE" val="18"/>
  <p:tag name="IGUANATEXCURSOR" val="634"/>
  <p:tag name="TRANSPARENCY" val="True"/>
  <p:tag name="FILENAME" val=""/>
  <p:tag name="INPUTTYPE" val="0"/>
  <p:tag name="LATEXENGINEID" val="2"/>
  <p:tag name="TEMPFOLDER" val="c:\temp\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97,7916"/>
  <p:tag name="ORIGINALWIDTH" val="1839,257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\newcommand{\Df}[2]{{D_f}\left({#1}\, \| \,{#2}\right)}&#10;%\renewcommand{\sup}[1]{\underset{{#1}}{\text{sup}}}&#10;%\renewcommand{\inf}[1]{\underset{{#1}}{\text{inf}}}&#10;&#10;\begin{document}&#10;$$&#10;D_f(P \| Q) = \int_{\mathcal{X}} &#10; f\left(\frac{p(x)}{q(x)}\right)q(x) \,\textrm{d}x,&#10;$$&#10;\end{document} "/>
  <p:tag name="IGUANATEXSIZE" val="17"/>
  <p:tag name="IGUANATEXCURSOR" val="706"/>
  <p:tag name="TRANSPARENCY" val="True"/>
  <p:tag name="FILENAME" val=""/>
  <p:tag name="INPUTTYPE" val="0"/>
  <p:tag name="LATEXENGINEID" val="2"/>
  <p:tag name="TEMPFOLDER" val="c:\temp\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60,69"/>
  <p:tag name="ORIGINALWIDTH" val="2328,325"/>
  <p:tag name="OUTPUTDPI" val="1200"/>
  <p:tag name="LATEXADDIN" val="\documentclass{article}&#10;\usepackage{fontspec}&#10;\usepackage{xunicode}&#10;\usepackage{xltxtra}&#10;\usepackage{xcolor}&#10;\usepackage{amsmath}&#10;\usepackage{amsfonts}&#10;\usepackage{amssymb}&#10;\usepackage{enumitem}&#10;\setmainfont{Myriad Pro}&#10;&#10;\setlist[itemize]{noitemsep}&#10;\pagestyle{empty}&#10;&#10;\renewcommand{\P}{\mathbb{P}}&#10;\newcommand{\Q}{\mathbb{Q}}&#10;\newcommand{\KL}{\text{KL}}&#10;&#10;\begin{document}&#10;&#10;\begin{itemize}&#10;\item We are interested in:&#10;\begin{itemize}&#10;  \item Density ratio $r(x) = \frac{p(x)}{q(x)}$&#10;  \item Density difference $r(x) = p(x) - q(x)$&#10;\end{itemize}&#10;\end{itemize}&#10;&#10;\begin{itemize}&#10;  \item Ratio loss&#10;\begin{itemize}&#10;\item To find $r(x)$&#10;\end{itemize}&#10;  \item Generative loss&#10;    \begin{itemize}&#10;      \item Move $q(x)$ closer to $p(x)$&#10;    \end{itemize}&#10;&#10;\end{itemize}&#10;&#10;\end{document} "/>
  <p:tag name="IGUANATEXSIZE" val="20"/>
  <p:tag name="IGUANATEXCURSOR" val="418"/>
  <p:tag name="TRANSPARENCY" val="True"/>
  <p:tag name="FILENAME" val=""/>
  <p:tag name="INPUTTYPE" val="0"/>
  <p:tag name="LATEXENGINEID" val="2"/>
  <p:tag name="TEMPFOLDER" val="c:\temp\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09,919"/>
  <p:tag name="ORIGINALWIDTH" val="2983,917"/>
  <p:tag name="OUTPUTDPI" val="1200"/>
  <p:tag name="LATEXADDIN" val="\documentclass{article}&#10;\usepackage{fontspec}&#10;\usepackage{xunicode}&#10;\usepackage{xltxtra}&#10;\usepackage{xcolor}&#10;\usepackage{amsmath}&#10;\usepackage{amsfonts}&#10;\usepackage{amssymb}&#10;\usepackage{enumitem}&#10;\setmainfont{Myriad Pro}&#10;&#10;%\setlist[itemize]{noitemsep}&#10;\pagestyle{empty}&#10;&#10;\renewcommand{\P}{\mathbb{P}}&#10;\newcommand{\Q}{\mathbb{Q}}&#10;\newcommand{\KL}{\text{KL}}&#10;&#10;\begin{document}&#10;&#10;\begin{itemize}&#10;\item Implicit models&#10;\begin{itemize}&#10;  \item Density function is intractable&#10;  \item There is a way to sample from them&#10;     \begin{itemize}&#10;        \item Thus, we can compute expectations&#10;     \end{itemize}&#10;  \item Calculate gradients w.r.t. parameters&#10;\end{itemize}&#10;\item GAN -- is a particualar case of implicit generative models&#10;&#10;\end{itemize}&#10;\end{document} "/>
  <p:tag name="IGUANATEXSIZE" val="20"/>
  <p:tag name="IGUANATEXCURSOR" val="222"/>
  <p:tag name="TRANSPARENCY" val="True"/>
  <p:tag name="FILENAME" val=""/>
  <p:tag name="INPUTTYPE" val="0"/>
  <p:tag name="LATEXENGINEID" val="2"/>
  <p:tag name="TEMPFOLDER" val="c:\temp\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14,545"/>
  <p:tag name="ORIGINALWIDTH" val="4094,071"/>
  <p:tag name="OUTPUTDPI" val="1200"/>
  <p:tag name="LATEXADDIN" val="\documentclass{article}&#10;\usepackage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&#10;\begin{document}&#10;&#10;\begin{align*}&#10;r(x) = \frac{\tdist(\vx)}{\qtheta(\vx)} &amp; = \frac{p(\vx | y = 1)}{p(\vx | y = 0)} = \left. \frac{p(y=1| \vx)p(\vx)}{p(y = 1)} \middle/ \frac{p(y=0| \vx)p(\vx)}{p(y = 0)} \right.&#10;= \frac{p(y = 1 |\vx)}{p(y = 0 | \vx)}&#10;\end{align*}&#10;\begin{itemize}&#10;\item  Classifier&#10;$$&#10;\mathcal{D}(\vx; \vphi) = p(y=1 | \vx) &#10;$$&#10;\item Proper scoring rule:&#10;$$&#10;\mathcal{L}(\vphi, \vtheta) = \mathbb{E}_{\tdist(\vx)}[- \log \mathcal{D}(\vx; \vphi)] + \mathbb{E}_{\qtheta(\vx)}[- \log (1 - \mathcal{D}(\vx; \vphi))]&#10;$$&#10;\item Ratio loss&#10;$$&#10;\min_{\vphi} \; \mathcal{L}(\vphi, \vtheta)&#10;$$&#10;&#10;\item Generative loss&#10;$$&#10;\min_{\theta} - \mathcal{L}(\vphi, \vtheta)&#10;$$&#10;&#10;\end{itemize}&#10;&#10;&#10;\end{document} "/>
  <p:tag name="IGUANATEXSIZE" val="16"/>
  <p:tag name="IGUANATEXCURSOR" val="389"/>
  <p:tag name="TRANSPARENCY" val="True"/>
  <p:tag name="FILENAME" val=""/>
  <p:tag name="INPUTTYPE" val="0"/>
  <p:tag name="LATEXENGINEID" val="2"/>
  <p:tag name="TEMPFOLDER" val="c:\temp\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84,8875"/>
  <p:tag name="ORIGINALWIDTH" val="3591,501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%\renewcommand{\KL}[2]{{KL}\left({#1}\, \| \,{#2}\right)}&#10;%\renewcommand{\Df}[2]{{D_f}\left({#1}\, \| \,{#2}\right)}&#10;%\renewcommand{\sup}[1]{\underset{{#1}}{\text{sup}}}&#10;&#10;\begin{document}&#10;&#10;\begin{itemize}&#10;\item \textbf{1.} Variational estimate: &#10;\begin{align*}&#10;D_f(P \| Q) &amp; = \int_{\mathcal{X}} &#10; f\left(\frac{p^*(x)}{q(x)}\right)q(x)&#10; \,\textrm{d}x = \E_{x \sim Q}  f\left(\frac{p^*(x)}{q(x)}\right)\notag \\&#10;  &amp; \geq \sup{T \in \mathcal{T}}&#10; \left(&#10;  \mathbb{E}_{x \sim P}\left[T(x)\right]&#10;  - \mathbb{E}_{x \sim Q}\left[f^*(T(x))\right]&#10; \right)&#10;\end{align*}&#10;&#10;\item Let's parametrize $T(x)$ (with a neural net) directly.&#10;\end{itemize}&#10;\end{document} "/>
  <p:tag name="IGUANATEXSIZE" val="18"/>
  <p:tag name="IGUANATEXCURSOR" val="639"/>
  <p:tag name="TRANSPARENCY" val="True"/>
  <p:tag name="FILENAME" val=""/>
  <p:tag name="INPUTTYPE" val="0"/>
  <p:tag name="LATEXENGINEID" val="2"/>
  <p:tag name="TEMPFOLDER" val="c:\temp\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891,014"/>
  <p:tag name="ORIGINALWIDTH" val="3558,497"/>
  <p:tag name="OUTPUTDPI" val="1200"/>
  <p:tag name="LATEXADDIN" val="\documentclass{article}&#10;\usepackage[a4paper, total={4.2in, 8in}]{geometry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%\renewcommand{\KL}[2]{{KL}\left({#1}\, \| \,{#2}\right)}&#10;%\renewcommand{\Df}[2]{{D_f}\left({#1}\, \| \,{#2}\right)}&#10;\renewcommand{\sup}[1]{\underset{{#1}}{\text{sup}}}&#10;&#10;\begin{document}&#10;&#10;$$&#10;D_f(P \| Q) = \sup{T(\vx) \in \mathcal{T}} \left(&#10;  \mathbb{E}_{\vx \sim p^*(\vx)}\left[T(\vx)\right]&#10;  - \mathbb{E}_{\vx \sim q_{\vtheta}}\left[f^*(T(\vx))\right]&#10; \right)&#10;$$&#10;&#10;&#10;&#10;&#10;\begin{itemize}&#10;\item Now we will learn a neural net to output one number, that we interpret as ratio.&#10;$$&#10;\mathcal D_{\vphi} (\vx) = T(\vx)&#10;$$&#10;$$&#10;\mathcal{L}(\vphi, \vtheta) =   \E_{\vx \sim p^*(\vx)} \left[\mathcal D_{\vphi} (\vx)\right]&#10;  - \mathbb{E}_{\vx \sim q_{\vtheta}(\vx)}\left[f^*(\mathcal D_{\vphi} (\vx))\right]&#10;$$&#10;\item Ratio loss&#10;$$&#10;\min_{\vphi} \; - \mathcal{L}(\vphi, \vtheta)&#10;$$&#10;&#10;\item Generative loss&#10;$$&#10;\min_{\theta} \mathcal{L}(\vphi, \vtheta)&#10;$$&#10;\end{itemize}&#10;&#10;\end{document} "/>
  <p:tag name="IGUANATEXSIZE" val="18"/>
  <p:tag name="IGUANATEXCURSOR" val="936"/>
  <p:tag name="TRANSPARENCY" val="True"/>
  <p:tag name="FILENAME" val=""/>
  <p:tag name="INPUTTYPE" val="0"/>
  <p:tag name="LATEXENGINEID" val="2"/>
  <p:tag name="TEMPFOLDER" val="c:\temp\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267,566"/>
  <p:tag name="ORIGINALWIDTH" val="4070,818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%\renewcommand{\KL}[2]{{KL}\left({#1}\, \| \,{#2}\right)}&#10;%\renewcommand{\Df}[2]{{D_f}\left({#1}\, \| \,{#2}\right)}&#10;\renewcommand{\sup}[1]{\underset{{#1}}{\text{sup}}}&#10;&#10;\begin{document}&#10;&#10;\begin{itemize}&#10;\item \textbf{1.} Variational estimate:&#10;\begin{align}&#10;D_f(P \| Q) &amp; = \int_{\mathcal{X}} q(x)&#10; f\left(\frac{p^*(x)}{q(x)}\right)&#10; \,\textrm{d}x = \E_{x \sim Q}  f\left(\frac{p^*(x)}{q(x)}\right)\notag \\&#10;  &amp; \geq \sup{T \in \mathcal{T}}&#10; \left(&#10;  \mathbb{E}_{x \sim P}\left[T(x)\right]&#10;  - \mathbb{E}_{x \sim Q}\left[f^*(T(x))\right]&#10; \right)&#10;\end{align}&#10;&#10;\item \textbf{2.} Bound is tight for&#10;\begin{equation}&#10;T^*(x) = f'(\frac{p^*(x)}{q(x)}) = f'(r^*(x))&#10;\end{equation}&#10;&#10;\item Let's put (2) in (1).&#10;\end{itemize}&#10;&#10;$$&#10;D_f(P \| Q) = \sup{r(x) \in \mathcal{R}} \left(&#10;  \mathbb{E}_{x \sim P}\left[f'(r(x))\right]&#10;  - \mathbb{E}_{x \sim Q}\left[f^*(f'(r(x)))\right]&#10; \right)&#10;$$&#10;&#10;\end{document} "/>
  <p:tag name="IGUANATEXSIZE" val="16"/>
  <p:tag name="IGUANATEXCURSOR" val="1183"/>
  <p:tag name="TRANSPARENCY" val="True"/>
  <p:tag name="FILENAME" val=""/>
  <p:tag name="INPUTTYPE" val="0"/>
  <p:tag name="LATEXENGINEID" val="2"/>
  <p:tag name="TEMPFOLDER" val="c:\temp\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891,014"/>
  <p:tag name="ORIGINALWIDTH" val="3578,75"/>
  <p:tag name="OUTPUTDPI" val="1200"/>
  <p:tag name="LATEXADDIN" val="\documentclass{article}&#10;\usepackage[a4paper, total={4.2in, 8in}]{geometry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%\renewcommand{\KL}[2]{{KL}\left({#1}\, \| \,{#2}\right)}&#10;%\renewcommand{\Df}[2]{{D_f}\left({#1}\, \| \,{#2}\right)}&#10;\renewcommand{\sup}[1]{\underset{{#1}}{\text{sup}}}&#10;&#10;\begin{document}&#10;&#10;$$&#10;D_f(P \| Q) = \sup{r(\vx) \in \mathcal{R}} \left(&#10;  \mathbb{E}_{\vx \sim p^*(\vx)}\left[f'(r(\vx))\right]&#10;  - \mathbb{E}_{\vx \sim q_{\vtheta}}\left[f^*(f'(r(\vx)))\right]&#10; \right)&#10;$$&#10;&#10;&#10;&#10;\begin{itemize}&#10;\item Now we will learn a neural net to output one number, that we interpret as ratio.&#10;$$&#10;\mathcal D_{\vphi} (\vx) = r_{\vphi} (\vx)&#10;$$&#10;$$&#10;\mathcal{L}(\vphi, \vtheta) =   \E_{\vx \sim p^*(\vx)} \left[f'(\mathcal D_{\vphi} (\vx))\right]&#10;  - \mathbb{E}_{\vx \sim q_{\vtheta}(\vx)}\left[f^*(f'(\mathcal D_{\vphi} (x)))\right]&#10;$$&#10;\item Ratio loss&#10;$$&#10;\min_{\vphi} \; - \mathcal{L}(\vphi, \vtheta)&#10;$$&#10;&#10;\item Generative loss&#10;$$&#10;\min_{\theta} \mathcal{L}(\vphi, \vtheta)&#10;$$&#10;\end{itemize}&#10;&#10;\end{document} "/>
  <p:tag name="IGUANATEXSIZE" val="18"/>
  <p:tag name="IGUANATEXCURSOR" val="1151"/>
  <p:tag name="TRANSPARENCY" val="True"/>
  <p:tag name="FILENAME" val=""/>
  <p:tag name="INPUTTYPE" val="0"/>
  <p:tag name="LATEXENGINEID" val="2"/>
  <p:tag name="TEMPFOLDER" val="c:\temp\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239,062"/>
  <p:tag name="ORIGINALWIDTH" val="3677,763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%\renewcommand{\KL}[2]{{KL}\left({#1}\, \| \,{#2}\right)}&#10;%\renewcommand{\Df}[2]{{D_f}\left({#1}\, \| \,{#2}\right)}&#10;\renewcommand{\sup}[1]{\underset{{#1}}{\text{sup}}}&#10;&#10;\begin{document}&#10;\begin{itemize}&#10;\item Directly match $r_{\phi}(x)$ and $r^*(x) = \frac{p^*(x)}{q(x)}$&#10;\begin{align*}\mathcal{L}(\vphi, \vtheta) &amp; = \frac{1}{2}\E_{\qtheta(\vx)} (r(\vx)- r^*(\vx))^2 d\vx  \\&#10;%&#10;&amp;= \tfrac{1}{2} \E_{\qtheta(\vx)}[r_\phi(\vx)^2] - \E_{\tdist(\vx)}[r_\phi(\vx)] + \tfrac{1}{2}\E_{\qtheta(\vx)}[\frac{\tdist(\vx)^2}{\qtheta(\vx)^2}] \nonumber\\&#10;%&#10;&amp;= \tfrac{1}{2} \E_{\qtheta(\vx)}[r_\phi(\vx)^2] - \E_{\tdist(\vx)}[r_\phi(\vx)] + \underbrace{\tfrac{1}{2}\E_{\tdist(\vx)}[r^*(\vx)]}_{const(r_{\phi})} &#10; \nonumber&#10;\end{align*}&#10;\item Ratio loss&#10;$$&#10;\min_{\vphi} \;  \mathcal{L}(\vphi, \vtheta)&#10;$$&#10;\item Generative loss&#10;$$&#10;\min_{\theta} - \mathcal{L}(\vphi, \vtheta)&#10;$$&#10;\end{itemize}&#10;&#10;&#10;\end{document} "/>
  <p:tag name="IGUANATEXSIZE" val="18"/>
  <p:tag name="IGUANATEXCURSOR" val="1076"/>
  <p:tag name="TRANSPARENCY" val="True"/>
  <p:tag name="FILENAME" val=""/>
  <p:tag name="INPUTTYPE" val="0"/>
  <p:tag name="LATEXENGINEID" val="2"/>
  <p:tag name="TEMPFOLDER" val="c:\temp\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427,339"/>
  <p:tag name="ORIGINALWIDTH" val="3221,699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%\renewcommand{\KL}[2]{{KL}\left({#1}\, \| \,{#2}\right)}&#10;%\renewcommand{\Df}[2]{{D_f}\left({#1}\, \| \,{#2}\right)}&#10;\renewcommand{\sup}[1]{\underset{{#1}}{\text{sup}}}&#10;&#10;\begin{document}&#10;\begin{itemize}&#10;\item Can be kenelized!&#10;\vspace{-0.5em}\begin{align*}&#10;\mathcal{L}(\vtheta) &amp; = (\mathbb{E}_{\tdist(\vx)}[\phi(\vx)] - \mathbb{E}_{\qtheta(\vx)}[\phi(\vx)])^2 \\ &#10;&amp; \approx \left(\frac{1}{N} \sum_{i=1}^{N} \phi(\vx) -  \frac{1}{N} \sum_{i=1}^{M} \phi(G(\boldsymbol z_i))  \right)^2 \\&#10;&amp; = \frac{1}{N^2} \sum_{i,j=1}^{N} k(\vx_i, \vx_j)  \\&#10;&amp; - \frac{2}{NM} \sum_{i,j=1}^{N,M} k(\vx_i, G(\boldsymbol \vz_j)) \\&#10;&amp; + \frac{1}{M^2} \sum_{i,j=1}^{M} k(G_{\vtheta}(\vz_i), G(\boldsymbol \vz_j))&#10;\end{align*}&#10;&#10;\item Note, that estimator above is biased (can be easily corrected)&#10;\end{itemize}&#10;&#10;\end{document} "/>
  <p:tag name="IGUANATEXSIZE" val="16"/>
  <p:tag name="IGUANATEXCURSOR" val="933"/>
  <p:tag name="TRANSPARENCY" val="True"/>
  <p:tag name="FILENAME" val=""/>
  <p:tag name="INPUTTYPE" val="0"/>
  <p:tag name="LATEXENGINEID" val="2"/>
  <p:tag name="TEMPFOLDER" val="c:\temp\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73,053"/>
  <p:tag name="ORIGINALWIDTH" val="4019,811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%\input{defns2}&#10;\setmainfont{Myriad Pro}&#10;&#10;\setlist[itemize]{noitemsep}&#10;\pagestyle{empty}&#10;&#10;% -------&#10;\newcommand{\gen}{\mathcal{G}(\vz; \vtheta)}&#10;%\newcommand{\encx}{\mathcal{E}(\vx; \veta)}&#10;\newcommand{\encoder}{\mathcal{E}_{\veta}}&#10;%\newcommand{\disc}{\mathcal{D}(\vx; \vphi)}&#10;\newcommand{\ratio}{\mathcal{R}(\vx; \vphi)}&#10;\newcommand{\tdist}{p^\ast\!} %\breve{p}}&#10;\newcommand{\tdistx}{\tdist(\vx)}&#10;\newcommand{\tdistxy}{\tdist(\vx,y)}&#10;\newcommand{\zdist}{p(\vz)}&#10;%\newcommand{\q}{q}&#10;\newcommand{\modeldist}{p_{\vtheta}}&#10;\newcommand{\modeldistx}{p_{\vtheta}(\vx)}&#10;\newcommand{\modeldistxt}[1]{p_{\vtheta_{#1}}(\vx)}&#10;\newcommand{\modeldistxy}{p_{\vtheta}(\vx, y)}&#10;\newcommand{\rphi}{r_{\vphi}}&#10;\newcommand{\rphix}{r_{\vphi}(\vx)}&#10;\newcommand{\rphixz}{r_{\vphi}(\vx,\vz)}&#10;\newcommand{\rstarx}{r^*(\vx)}&#10;\newcommand{\vardist}{q_{\veta}}&#10;\newcommand{\vardistz}{q_{\eta}(\vz|\vx)}&#10;\newcommand{\Lgan}{\mathcal{L}_{\mathrm{fGAN}}}&#10;\newcommand{\LBregman}{\mathcal{L}_{B}}&#10;%\usepackage[small,it]{caption}&#10;%\def\Section {\S}&#10;&#10;%*********For this paper***********&#10;\newcommand{\deriv}[2]{\frac{\partial{#1}}{\partial{#2}}}&#10;\newcommand\cut[1]{}&#10;\newcommand{\llpl}{ logistic-log-partition }&#10;\newcommand{\llplc}{ Logistic-Log-Partition }&#10;\newcommand{\llps} {LLP}&#10;\newcommand{\lse}{\mbox{llp}}&#10;&#10;\newcommand{\Reals}{\mathbb{R}}&#10;&#10;%allows you to replace the rather long &quot;Section 5&quot; by �5 when you use \Section 5.&#10;&#10;%\usepackage[ruled,vlined,linesnumbered]{algorithm2e}&#10;%algorithm2e.sty (http://www.lirmm.fr/~fiorio/AlgorithmSty/)&#10;%\usepackage{algpseudocode}&#10;&#10;%For pseudocode, use&#10;%algorithm2e.sty (http://www.lirmm.fr/~fiorio/AlgorithmSty/)&#10;%\usepackage{algorithm}&#10;%\usepackage{algorithmic}&#10;%\usepackage{algorithmicx}&#10;%\usepackage{algmatlab}&#10;&#10;&#10;%http://www-db.stanford.edu/~manku/latex.html&#10;%The itemize environment can be replaced by:&#10;\newcommand{\squishlist}{&#10;   \begin{list}{$\bullet$}&#10;    { \setlength{\itemsep}{0pt}      \setlength{\parsep}{3pt}&#10;      \setlength{\topsep}{3pt}       \setlength{\partopsep}{0pt}&#10;      \setlength{\leftmargin}{1.5em} \setlength{\labelwidth}{1em}&#10;      \setlength{\labelsep}{0.5em} } }&#10;&#10;\newcommand{\squishlisttwo}{&#10;   \begin{list}{$\bullet$}&#10;    { \setlength{\itemsep}{0pt}    \setlength{\parsep}{0pt}&#10;      \setlength{\topsep}{0pt}     \setlength{\partopsep}{0pt}&#10;      \setlength{\leftmargin}{2em} \setlength{\labelwidth}{1.5em}&#10;      \setlength{\labelsep}{0.5em} } }&#10;&#10;\newcommand{\squishend}{&#10;    \end{list}  }&#10;&#10;%Example usage: \squishlist    %% \begin{itemize}&#10;%\item First item&#10;%\item Second item&#10;%\squishend     %% \end{itemize}&#10;&#10;\newcommand{\denselist}{\itemsep 0pt\topsep-6pt\partopsep-6pt}&#10;&#10;%% a trick that makes the title take up less space for many style files (but not article)&#10;%\addtolength{\titlebox}{-1.8cm}&#10;&#10;%% densify spacing in bibliographies&#10;\newcommand{\bibfix}{%    PUT \bibfix in file.bbl after first line&#10;    \setlength{\parsep}{\parskip}%&#10;    \setlength{\itemsep}{0cm}%&#10;    \setlength{\topsep}{\parskip}%&#10;    \setlength{\parskip}{0cm}%&#10;    \setlength{\partopsep}{0cm}%&#10;    \setlength{\listparindent}{\parindent}%&#10;    \setlength{\labelwidth}{10pt}%&#10;    \setlength{\labelsep}{0pt}%&#10;    \setlength{\leftskip}{0pt}%&#10;    \setlength{\leftmargin}{0pt}%&#10;}&#10;&#10;%% change margins&#10;%\setlength{\textwidth}{7in}&#10;%\setlength{\textheight}{8.75in}&#10;%\setlength{\oddsidemargin}{-0.25in}&#10;%\setlength{\evensidemargin}{-0.25in}&#10;%\setlength{\headsep}{10pt}&#10;&#10;%Use changebar.sty  to track changes.&#10;&#10;%Saving space: see&#10;%   http://www-h.eng.cam.ac.uk/help/tpl/textprocessing/squeeze.html&#10;&#10;%Page layout info:&#10;%   http://amath.colorado.edu/documentation/LaTeX/reference/layout.html&#10;&#10;&#10;&#10;%Latex&#10;%\documentstyle[fleqn,psfig,epsfig]{article}&#10;%\documentstyle[psfig]{article}&#10;%\setlength{\textwidth}{6.5in}&#10;%\setlength{\oddsidemargin}{0in}&#10;%\setlength{\textheight}{8.5in}&#10;%\setlength{\headheight}{0in}&#10;%\setlength{\headsep}{0in}&#10;%\setlength{\parindent}{0in} % block style&#10;%\setlength{\parskip}{0.3cm}&#10;&#10;\newtheorem{thm}{Theorem}[section]&#10;\newtheorem{cor}{Corollary}[section]&#10;\newtheorem{defn}{Definition}[section]&#10;\newenvironment{mythm}{{\bf Theorem}}{}&#10;\newenvironment{myproof}{{\bf Proof}}{}&#10;&#10;\newcommand{\tm}{\tilde{m}}&#10;\newcommand{\tv}{\tilde{v}}&#10;&#10;&#10;%http://www.maths.tcd.ie/~dwilkins/LaTeXPrimer/Theorems.html&#10;%\newenvironment{proof}[1][Proof]{\begin{trivlist}&#10;%\item[\hskip \labelsep {\bfseries #1}]}{\end{trivlist}}&#10;&#10;% make qed symbol a solid square&#10;%\renewcommand{\qed}{\mbox{$\hrulefill \blacksquare $}}&#10;&#10;%http://everything2.com/title/tombstone&#10;%\renewcommand{\qed}{\hfill \nobreak \ifvmode \relax \else&#10;%    \ifdim\lastskip&lt;1.5em \hskip-\lastskip&#10;%    \hskip1.5em plus0em minus0.5em \fi \nobreak&#10;%    \vrule height0.4em width0.4em depth0.25em\fi}&#10;&#10;&#10;%\newcommand{\subsubsubsection}[1]{\paragraph{#1}}&#10;\newcommand{\choice}[2]{\left(\!\!\! \begin{array}{c} #1 \\ #2\end{array} \!\!\!\right)}&#10;%\newcommand{\half}{\frac{1}{2}}&#10;\newcommand{\half}{\frac{1}{2}}&#10;\newcommand{\defeq}{\stackrel{\rm def}{=}}&#10;%\newcommand{\defeq}{\stackrel{\rm def}{=}}&#10;%\newcommand{\real}{{\rm I\hspace{-0.2em}R}}&#10;\newcommand{\real}{\mathbb{R}}&#10;%\newcommand{\indep}{\perp}&#10;&#10;\newcommand{\given}{\|}&#10;\newcommand{\indep}[2]{{#1} \perp {#2}}&#10;\newcommand{\condindep}[3]{{#1} \perp {#2} | {#3}}&#10;\newcommand{\condindepG}[3]{{#1} \perp_G {#2} | {#3}}&#10;\newcommand{\condindepP}[3]{{#1} \perp_p {#2} | {#3}}&#10;\newcommand{\depend}[2]{{#1} \not \perp {#2}}&#10;\newcommand{\conddepend}[3]{{#1} \not \perp {#2} | {#3}}&#10;&#10;\newcommand{\trans}[1]{{#1}^{\mathtt{T}}}&#10;\newcommand{\inv}[1]{{#1}^{-1}}&#10;&#10;\newcommand{\ra}{\rightarrow}&#10;\newcommand{\lra}{\leftrightarrow}&#10;\newcommand{\Ra}{\Rightarrow}&#10;%\newcommand{\rv}{r.v.}&#10;\newcommand{\la}{\leftarrow}&#10;\newcommand{\tr}{\mbox{tr}}&#10;%\newcommand{\st}{\mbox{  s.t.  }}&#10;%\newcommand{\det}{\mbox{det}}&#10;&#10;%\newcommand{\do}{\mbox{do}}&#10;\newcommand{\dom}{\mbox{dom}}&#10;\newcommand{\bel}{\mbox{bel}}&#10;\newcommand{\dsep}{\mbox{dsep}}&#10;\newcommand{\sep}{\mbox{sep}}&#10;\newcommand{\entails}{\models}&#10;\newcommand{\range}{\mbox{range}}&#10;\newcommand{\myspan}{\mbox{span}}&#10;\newcommand{\nullspace}{\mbox{nullspace}}&#10;\newcommand{\adj}{\mbox{adj}}&#10;&#10;\newcommand{\nbd}{\mbox{nbd}}&#10;\newcommand{\nbr}{\mbox{nbr}}&#10;\newcommand{\anc}{\mbox{anc}}&#10;\newcommand{\desc}{\mbox{desc}}&#10;\newcommand{\pred}{\mbox{pred}}&#10;\newcommand{\nondesc}{\mbox{nondesc}}&#10;%\newcommand{\pa}{\mbox{pa}}&#10;\newcommand{\pa}{\pi}&#10;\newcommand{\ch}{\mbox{ch}}&#10;\newcommand{\mb}{\mbox{mb}}&#10;\newcommand{\connects}{\sim}&#10;&#10;&#10;\newcommand{\betadist}{\mbox{Beta}}&#10;\newcommand{\Betadist}{\mbox{Beta}}&#10;\newcommand{\bernoulli}{\mbox{Ber}}&#10;\newcommand{\Ber}{\mbox{Ber}}&#10;\newcommand{\Binom}{\mbox{Bin}}&#10;\newcommand{\NegBinom}{\mbox{NegBinom}}&#10;\newcommand{\binomdist}{\mbox{Bin}}&#10;\newcommand{\cauchy}{\mbox{Cauchy}}&#10;\newcommand{\DE}{\mbox{DE}}&#10;\newcommand{\Dir}{\mbox{Dir}}&#10;\newcommand{\discrete}{\calM}&#10;%\newcommand{\discrete}{\mbox{Cat}}&#10;\newcommand{\Discrete}{\calM}&#10;\newcommand{\expdist}{\mbox{Exp}}&#10;\newcommand{\expon}{\mbox{Expon}}&#10;\newcommand{\gammadist}{\mbox{Ga}}&#10;\newcommand{\Ga}{\mbox{Ga}}&#10;\newcommand{\gauss}{{\cal N}}&#10;%\newcommand{\IG}{\mbox{InvGam}}&#10;\newcommand{\IG}{\mbox{IG}}&#10;\newcommand{\IGauss}{\mbox{InvGauss}}&#10;\newcommand{\IW}{\mbox{IW}}&#10;\newcommand{\Laplace}{\mbox{Lap}}&#10;\newcommand{\Mu}{\mbox{Mu}}&#10;\newcommand{\Multi}{\mbox{Mu}}&#10;%\newcommand{\Multin}{\mbox{Mun}}&#10;%\newcommand{\Mun}{\mbox{Mun}}&#10;\newcommand{\NIX}{NI\chi^2}&#10;\newcommand{\GIX}{NI\chi^2}&#10;\newcommand{\NIG}{\mbox{NIG}}&#10;\newcommand{\GIG}{\mbox{NIG}}&#10;\newcommand{\NIW}{\mbox{NIW}}&#10;\newcommand{\GIW}{\mbox{NIW}}&#10;%\newcommand{\MVNIW}{\mbox{MVNIW}}&#10;\newcommand{\MVNIW}{\mbox{NIW}}&#10;\newcommand{\NW}{\mbox{NWi}}&#10;%\newcommand{\MVNIG}{\mbox{MVNIG}}&#10;\newcommand{\MVNIG}{\mbox{NIG}}&#10;\newcommand{\NGdist}{\mbox{NG}}&#10;\newcommand{\prob}{p}&#10;\newcommand{\Poi}{\mbox{Poi}}&#10;\newcommand{\Student}{{\cal T}}&#10;\newcommand{\student}{{\cal T}}&#10;\newcommand{\Wishart}{\mbox{Wi}}&#10;\newcommand{\Wi}{\mbox{Wi}}&#10;\newcommand{\unif}{\mbox{U}}&#10;\newcommand{\etr}{\mbox{etr}}&#10;&#10;&#10;%\newcommand{\dim}{\mbox{dim}}&#10;\newcommand{\softmax}{\calS}&#10;\newcommand{\soft}{\mbox{soft}}&#10;\newcommand{\cond}{\mbox{cond}}&#10;\newcommand{\sign}{\mbox{sign}}&#10;\newcommand{\sgn}{\mbox{sgn}}&#10;\newcommand{\iid}{\mbox{iid}}&#10;\newcommand{\mle}{\mbox{mle}}&#10;\newcommand{\myiff}{\mbox{iff}}&#10;\newcommand{\pd}{\mbox{pd}}&#10;\newcommand{\pdf}{\mbox{pdf }}&#10;\newcommand{\cdf}{\mbox{cdf}}&#10;\newcommand{\pmf}{\mbox{pmf}}&#10;\newcommand{\wrt}{\mbox{wrt}}&#10;\newcommand{\matlab}{{\sc MATLAB}}&#10;\newcommand{\NETLAB}{{\sc NETLAB}}&#10;\newcommand{\MLABA}{\mbox{PMTK}}&#10;\newcommand{\BLT}{\mbox{PMTK}}&#10;\newcommand{\PMTK}{\mbox{PMTK}}&#10;\newcommand{\mywp}{\mbox{wp}}&#10;&#10;\newcommand{\JSpq}[2]{\mbox{JS}\left[{#1}||{#2}\right]}&#10;\newcommand{\JSpqpi}[2]{\mbox{JS}_{\pi}\left[{#1}||{#2}\right]}&#10;\newcommand{\KLpq}[2]{\textrm{KL}\!\left[{#1}||{#2}\right]}&#10;\newcommand{\JS}{\mbox{JS}}&#10;\newcommand{\KL}{\mbox{KL}}&#10;\newcommand{\MI}{\mathbb{I}}&#10;\newcommand{\MIxy}[2]{\mathbb{I}\left({#1};{#2}\right)}&#10;\newcommand{\MIxyz}[3]{\mathbb{I}\left({#1};{#2}|{#3}\right)}&#10;\newcommand{\entropy}[1]{\mathbb{H}\left({#1}\right)}&#10;\newcommand{\entropypq}[2]{\mathbb{H}\left({#1}, {#2}\right)}&#10;&#10;&#10;%\newcommand{\myvec}[1]{\mathbf{#1}}&#10;%\newcommand{\myvecsym}[1]{\boldsymbol{#1}}&#10;\newcommand{\myvec}[1]{\mathbf{#1}}&#10;\newcommand{\myvecsym}[1]{\boldsymbol{#1}}&#10;\newcommand{\ind}[1]{\mathbb{I}(#1)}&#10;%\newcommand{\ind}[1]{[#1]}&#10;&#10;\newcommand{\vzero}{\myvecsym{0}}&#10;\newcommand{\vone}{\myvecsym{1}}&#10;&#10;\newcommand{\valpha}{\myvecsym{\alpha}}&#10;\newcommand{\vbeta}{\myvecsym{\beta}}&#10;\newcommand{\vchi}{\myvecsym{\chi}}&#10;\newcommand{\vdelta}{\myvecsym{\delta}}&#10;\newcommand{\vDelta}{\myvecsym{\Delta}}&#10;\newcommand{\vepsilon}{\myvecsym{\epsilon}}&#10;\newcommand{\vell}{\myvecsym{\ell}}&#10;\newcommand{\veta}{\myvecsym{\eta}}&#10;\newcommand{\vgamma}{\myvecsym{\gamma}}&#10;\newcommand{\vGamma}{\myvecsym{\Gamma}}&#10;\newcommand{\vmu}{\myvecsym{\mu}}&#10;\newcommand{\vnu}{\myvecsym{\nu}}&#10;\newcommand{\vkappa}{\myvecsym{\kappa}}&#10;\newcommand{\vlambda}{\myvecsym{\lambda}}&#10;\newcommand{\vLambda}{\myvecsym{\Lambda}}&#10;\newcommand{\vLambdaBar}{\overline{\vLambda}}&#10;\newcommand{\vomega}{\myvecsym{\omega}}&#10;\newcommand{\vOmega}{\myvecsym{\Omega}}&#10;\newcommand{\vphi}{\myvecsym{\phi}}&#10;\newcommand{\vPhi}{\myvecsym{\Phi}}&#10;\newcommand{\vpi}{\myvecsym{\pi}}&#10;\newcommand{\vpsi}{\myvecsym{\psi}}&#10;\newcommand{\vPsi}{\myvecsym{\Psi}}&#10;\newcommand{\vtheta}{\myvecsym{\theta}}&#10;\newcommand{\vTheta}{\myvecsym{\Theta}}&#10;\newcommand{\vsigma}{\myvecsym{\sigma}}&#10;\newcommand{\vSigma}{\myvecsym{\Sigma}}&#10;\newcommand{\vtau}{\myvecsym{\tau}}&#10;\newcommand{\vxi}{\myvecsym{\xi}}&#10;\newcommand{\vvartheta}{\myvecsym{\vartheta}}&#10;&#10;\newcommand{\vmuY}{\vb}&#10;\newcommand{\vmuMu}{\vmu_{x}}&#10;\newcommand{\vmuMuGivenY}{\vmu_{x|y}}&#10;\newcommand{\vSigmaMu}{\vSigma_{x}}&#10;\newcommand{\vSigmaMuInv}{\vSigma_{x}^{-1}}&#10;\newcommand{\vSigmaMuGivenY}{\vSigma_{x|y}}&#10;\newcommand{\vSigmaMuGivenYinv}{\vSigma_{x|y}^{-1}}&#10;\newcommand{\vSigmaY}{\vSigma_{y}}&#10;\newcommand{\vSigmaYinv}{\vSigma_{y}^{-1}}&#10;&#10;%\newcommand{\vmuY}{\vmu_{y}}&#10;%\newcommand{\vmuMu}{\vmu_{\mu}}&#10;%\newcommand{\vmuMuGivenY}{\vmu_{\mu|y}}&#10;%\newcommand{\vSigmaMu}{\vSigma_{\mu}}&#10;%\newcommand{\vSigmaMuInv}{\vSigma_{\mu}^{-1}}&#10;%\newcommand{\vSigmaMuGivenY}{\vSigma_{\mu|y}}&#10;%\newcommand{\vSigmaMuGivenYinv}{\vSigma_{\mu|y}^{-1}}&#10;%\newcommand{\vSigmaY}{\vSigma_{y}}&#10;%\newcommand{\vSigmaYinv}{\vSigma_{y}^{-1}}&#10;&#10;\newcommand{\muY}{\mu_{y}}&#10;\newcommand{\muMu}{\mu_{\mu}}&#10;\newcommand{\muMuGivenY}{\mu_{\mu|y}}&#10;\newcommand{\SigmaMu}{\Sigma_{\mu}}&#10;\newcommand{\SigmaMuInv}{\Sigma_{\mu}^{-1}}&#10;\newcommand{\SigmaMuGivenY}{\Sigma_{\mu|y}}&#10;\newcommand{\SigmaMuGivenYinv}{\Sigma_{\mu|y}^{-1}}&#10;\newcommand{\SigmaY}{\Sigma_{y}}&#10;\newcommand{\SigmaYinv}{\Sigma_{y}^{-1}}&#10;&#10;\newcommand{\hatf}{\hat{f}}&#10;\newcommand{\haty}{\hat{y}}&#10;\newcommand{\const}{\mbox{const}}&#10;\newcommand{\sigmoid}{\mbox{sigm}}&#10;&#10;\newcommand{\one}{(1)}&#10;\newcommand{\two}{(2)}&#10;&#10;\newcommand{\va}{\myvec{a}}&#10;\newcommand{\vb}{\myvec{b}}&#10;\newcommand{\vc}{\myvec{c}}&#10;\newcommand{\vd}{\myvec{d}}&#10;\newcommand{\ve}{\myvec{e}}&#10;\newcommand{\vf}{\myvec{f}}&#10;\newcommand{\vg}{\myvec{g}}&#10;\newcommand{\vh}{\myvec{h}}&#10;\newcommand{\vj}{\myvec{j}}&#10;\newcommand{\vk}{\myvec{k}}&#10;\newcommand{\vl}{\myvec{l}}&#10;\newcommand{\vm}{\myvec{m}}&#10;\newcommand{\vn}{\myvec{n}}&#10;\newcommand{\vo}{\myvec{o}}&#10;\newcommand{\vp}{\myvec{p}}&#10;\newcommand{\vq}{\myvec{q}}&#10;\newcommand{\vr}{\myvec{r}}&#10;\newcommand{\vs}{\myvec{s}}&#10;\newcommand{\vt}{\myvec{t}}&#10;\newcommand{\vu}{\myvec{u}}&#10;\newcommand{\vv}{\myvec{v}}&#10;\newcommand{\vw}{\myvec{w}}&#10;\newcommand{\vws}{\vw_s}&#10;\newcommand{\vwh}{\hat{\vw}}&#10;\newcommand{\vx}{\myvec{x}}&#10;\newcommand{\vxhat}{\hat{\vx}}&#10;%\newcommand{\vx}{\myvec{x}}&#10;\newcommand{\vxt}{\myvec{\tilde{x}}}&#10;\newcommand{\vy}{\myvec{y}}&#10;\newcommand{\vyt}{\myvec{\tilde{y}}}&#10;\newcommand{\vz}{\myvec{z}}&#10;\newcommand{\vzhat}{\hat{\vz}}&#10;\newcommand{\encx}{\vzhat}&#10;\newcommand{\vzhatdist}{p(\hat{\vz})}&#10;\newcommand{\vxhatdist}{p(\hat{\vx})}&#10;&#10;\newcommand{\vA}{\myvec{A}}&#10;\newcommand{\vB}{\myvec{B}}&#10;\newcommand{\vC}{\myvec{C}}&#10;\newcommand{\vD}{\myvec{D}}&#10;\newcommand{\vE}{\myvec{E}}&#10;\newcommand{\vF}{\myvec{F}}&#10;\newcommand{\vG}{\myvec{G}}&#10;\newcommand{\vH}{\myvec{H}}&#10;\newcommand{\vI}{\myvec{I}}&#10;\newcommand{\vJ}{\myvec{J}}&#10;\newcommand{\vK}{\myvec{K}}&#10;\newcommand{\vL}{\myvec{L}}&#10;\newcommand{\vM}{\myvec{M}}&#10;\newcommand{\vN}{\myvec{N}}&#10;\newcommand{\vO}{\myvec{O}}&#10;\newcommand{\vP}{\myvec{P}}&#10;\newcommand{\vQ}{\myvec{Q}}&#10;\newcommand{\vR}{\myvec{R}}&#10;\newcommand{\vS}{\myvec{S}}&#10;\newcommand{\vT}{\myvec{T}}&#10;\newcommand{\vU}{\myvec{U}}&#10;\newcommand{\vV}{\myvec{V}}&#10;\newcommand{\vW}{\myvec{W}}&#10;\newcommand{\vX}{\myvec{X}}&#10;%\newcommand{\vXs}{\vX_{\vs}}&#10;\newcommand{\vXs}{\vX_{s}}&#10;\newcommand{\vXt}{\myvec{\tilde{X}}}&#10;\newcommand{\vY}{\myvec{Y}}&#10;\newcommand{\vZ}{\myvec{Z}}&#10;&#10;&#10;\newcommand{\vxtest}{\myvec{x}_*}&#10;\newcommand{\vytest}{\myvec{y}_*}&#10;&#10;&#10;\newcommand{\ftrue}{f_{true}}&#10;&#10;\newcommand{\myprec}{\mbox{prec}}&#10;\newcommand{\precw}{\lambda_{w}} % precision of weights (alpha)&#10;\newcommand{\precy}{\lambda_{y}} % precision of y (beta)&#10;\newcommand{\fbar}{\overline{f}}&#10;\newcommand{\xmybar}{\overline{x}}&#10;\newcommand{\ybar}{\overline{y}}&#10;\newcommand{\zbar}{\overline{z}}&#10;\newcommand{\vxbar}{\overline{\vx}}&#10;\newcommand{\vXbar}{\overline{\vX}}&#10;\newcommand{\vybar}{\overline{\vy}}&#10;\newcommand{\vYbar}{\overline{\vY}}&#10;\newcommand{\vzbar}{\overline{\vz}}&#10;\newcommand{\vZbar}{\overline{\vZ}}&#10;\newcommand{\xbar}{\overline{x}}&#10;\newcommand{\Xbar}{\overline{X}}&#10;\newcommand{\Ybar}{\overline{Y}}&#10;\newcommand{\Gbar}{\overline{G}}&#10;\newcommand{\Jbar}{\overline{J}}&#10;\newcommand{\Lbar}{\overline{L}}&#10;\newcommand{\Nbar}{\overline{N}}&#10;%\newcommand{\Qbar}{\overline{Q}}&#10;\newcommand{\Qbar}{\overline{Q}}&#10;\newcommand{\Tbar}{\overline{T}}&#10;\newcommand{\Sbar}{\overline{S}}&#10;\newcommand{\vSbar}{\overline{\vS}}&#10;\newcommand{\Rbar}{\overline{R}}&#10;&#10;\newcommand{\vtaubar}{\overline{\vtau}}&#10;\newcommand{\vtbar}{\overline{\vt}}&#10;\newcommand{\vsbar}{\overline{\vs}}&#10;&#10;&#10;&#10;\newcommand{\htilde}{\tilde{h}}&#10;\newcommand{\vhtilde}{\tilde{\vh}}&#10;\newcommand{\Dtilde}{\tilde{D}}&#10;\newcommand{\Ftilde}{\tilde{F}}&#10;\newcommand{\wtilde}{\tilde{w}}&#10;\newcommand{\ptilde}{\tilde{p}}&#10;\newcommand{\pemp}{p_{emp}}&#10;\newcommand{\pstar}{p^*}&#10;\newcommand{\xtilde}{\tilde{x}}&#10;\newcommand{\Xtilde}{\tilde{X}}&#10;\newcommand{\ytilde}{\tilde{y}}&#10;\newcommand{\Ytilde}{\tilde{Y}}&#10;\newcommand{\vxtilde}{\tilde{\vx}}&#10;\newcommand{\vytilde}{\tilde{\vy}}&#10;\newcommand{\ztilde}{\tilde{\z}}&#10;\newcommand{\vztilde}{\tilde{\vz}}&#10;\newcommand{\vthetaMAP}{\hat{\vtheta}_{MAP}}&#10;\newcommand{\vthetaS}{\vtheta^{(s)}}&#10;\newcommand{\vthetahat}{\hat{\vtheta}}&#10;\newcommand{\thetahat}{\hat{\theta}}&#10;\newcommand{\thetabar}{\overline{\theta}}&#10;\newcommand{\vthetabar}{\overline{\vtheta}}&#10;\newcommand{\pibar}{\overline{\pi}}&#10;\newcommand{\vpibar}{\overline{\vpi}}&#10;&#10;&#10;&#10;%\newcommand{\sss}{s^2}&#10;%\newcommand{\vvv}{v}&#10;\newcommand{\RSS}{\mbox{RSS}}&#10;\newcommand{\mydof}{\mbox{dof}}&#10;&#10;&#10;&#10;\newcommand{\vvec}{\mbox{vec}}&#10;\newcommand{\kron}{\otimes}&#10;\newcommand{\dof}{\mbox{dof}}&#10;%\newcommand{\E}{E}&#10;\newcommand{\E}{\mathbb{E}}&#10;\newcommand{\energy}{E}&#10;\newcommand{\expectAngle}[1]{\langle #1 \rangle}&#10;\newcommand{\expect}[1]{\mathbb{E}\left[ {#1} \right]}&#10;\newcommand{\expectQ}[2]{\mathbb{E}_{{#2}} \left[ {#1} \right]}&#10;\newcommand{\Var}{\mbox{Var}}&#10;%\newcommand{\Var}{\mathbb{V}}&#10;\newcommand{\var}[1]{\mbox{var}\left[{#1}\right]}&#10;\newcommand{\std}[1]{\mbox{std}\left[{#1}\right]}&#10;\newcommand{\varQ}[2]{\mbox{var}_{{#2}}\left[{#1}\right]}&#10;\newcommand{\cov}[1]{\mbox{cov}\left[{#1}\right]}&#10;%\newcommand{\mode}[1]{\mbox{mode}\left[{#1}\right]}&#10;\newcommand{\median}[1]{\mbox{median}\left[{#1}\right]}&#10;&#10;&#10;%\newcommand{\variance}[1]{\mbox{Var}[#1]}&#10;%\newcommand{\Std}{\mbox{Std} \;}&#10;%\newcommand{\Vvar}{\mbox{Var}}&#10;%\newcommand{\mean}{\mbox{mean} \;}&#10;%\newcommand{\mmean}{\mbox{mean}}&#10;%\newcommand{\mode}{\mbox{Mode} \;}&#10;%\newcommand{\mode}{\mbox{Mode}}&#10;%\newcommand{\Mode}{\mbox{Mode}}&#10;%\newcommand{\Mmode}{\mbox{Mode}}&#10;&#10;&#10;\newcommand{\diag}{\mbox{diag}}&#10;\newcommand{\blkdiag}{\mbox{blkdiag}}&#10;\newcommand{\bias}{\mbox{bias}}&#10;%\newcommand{\dim}{\mbox{dim}}&#10;\newcommand{\union}{\cup}&#10;\newcommand{\intersect}{\cap}&#10;&#10;\newcommand{\size}{\mbox{size}}&#10;\newcommand{\trace}{\mbox{trace}}&#10;&#10;&#10;%\newcommand{\NN}{N}&#10;%\newcommand{\NC}{N_C}&#10;%\newcommand{\ND}{N_D}&#10;%\newcommand{\NX}{N_X}&#10;%\newcommand{\NXi}{N_{X_i}}&#10;%\newcommand{\NY}{N_Y}&#10;%\newcommand{\nx}{n_x}&#10;%\newcommand{\ny}{n_y}&#10;%\newcommand{\nv}{n_v}&#10;%\newcommand{\nk}{n_k}&#10;&#10;&#10;\newcommand{\myc}{c}&#10;\newcommand{\myi}{i}&#10;\newcommand{\myj}{j}&#10;\newcommand{\myk}{k}&#10;\newcommand{\myn}{n}&#10;\newcommand{\myq}{q}&#10;\newcommand{\mys}{s}&#10;\newcommand{\myt}{t}&#10;&#10;&#10;&#10;\newcommand{\kernelfn}{\kappa}&#10;&#10;\newcommand{\Nsamples}{S}&#10;\newcommand{\Ndata}{N}&#10;\newcommand{\Ndim}{D}&#10;\newcommand{\Nhidden}{H}&#10;\newcommand{\Noutdim}{D_y}&#10;\newcommand{\Nlowdim}{K}&#10;\newcommand{\Nstates}{K}&#10;\newcommand{\Nfolds}{K}&#10;\newcommand{\Npastates}{L}&#10;\newcommand{\Nclasses}{C}&#10;\newcommand{\Nclusters}{K}&#10;\newcommand{\NclustersC}{C}&#10;\newcommand{\Ntime}{T}&#10;\newcommand{\Ntimes}{T}&#10;\newcommand{\Niter}{T}&#10;\newcommand{\Nnodes}{D}&#10;&#10;&#10;&#10;%\newcommand{\xdi}{x_{di}}&#10;%\newcommand{\xji}{x_{ji}}&#10;%\newcommand{\yi}{y_i}&#10;&#10;&#10;&#10;\newcommand{\ki}{i}&#10;\newcommand{\kj}{j}&#10;\newcommand{\kk}{k}&#10;\newcommand{\kC}{C}&#10;\newcommand{\kc}{c}&#10;&#10;\newcommand{\supp}{\mbox{supp}}&#10;\newcommand{\query}{\calQ}&#10;\newcommand{\vis}{\calE}&#10;\newcommand{\nuisance}{\calN}&#10;\newcommand{\hid}{\calH}&#10;&#10;\newcommand{\advanced}{*}&#10;%\newcommand{\advanced}{}&#10;&#10;\newcommand{\calA}{{\cal A}}&#10;\newcommand{\calB}{{\cal B}}&#10;\newcommand{\calC}{{\cal C}}&#10;\newcommand{\calD}{{\cal D}}&#10;\newcommand{\calDx}{{\cal D}_x}&#10;\newcommand{\calE}{{\cal E}}&#10;\newcommand{\cale}{{\cal e}}&#10;\newcommand{\calF}{{\cal F}}&#10;\newcommand{\calG}{{\cal G}}&#10;\newcommand{\calH}{{\cal H}}&#10;\newcommand{\calHX}{{\cal H}_X}&#10;\newcommand{\calHy}{{\cal H}_y}&#10;\newcommand{\calI}{{\cal I}}&#10;\newcommand{\calK}{{\cal K}}&#10;\newcommand{\calM}{{\cal M}}&#10;\newcommand{\calN}{{\cal N}}&#10;\newcommand{\caln}{{\cal n}}&#10;\newcommand{\calNP}{{\cal NP}}&#10;\newcommand{\calMp}{\calM^+}&#10;\newcommand{\calMm}{\calM^-}&#10;\newcommand{\calMo}{\calM^o}&#10;\newcommand{\Ctest}{C_*}&#10;\newcommand{\calL}{{\cal L}}&#10;\newcommand{\calP}{{\cal P}}&#10;\newcommand{\calq}{{\cal q}}&#10;\newcommand{\calQ}{{\cal Q}}&#10;\newcommand{\calR}{{\cal R}}&#10;\newcommand{\calS}{{\cal S}}&#10;\newcommand{\calSstar}{\calS_*}&#10;\newcommand{\calT}{{\cal T}}&#10;\newcommand{\calV}{{\cal V}}&#10;\newcommand{\calv}{{\cal v}}&#10;\newcommand{\calX}{{\cal X}}&#10;\newcommand{\calY}{{\cal Y}}&#10;&#10;\newcommand{\Lone}{$\ell_1$}&#10;\newcommand{\Ltwo}{$\ell_2$}&#10;&#10;\newcommand{\mya}{\mbox{a}}&#10;\newcommand{\myat}{\alpha_{t|t-1}}&#10;\newcommand{\score}{\mbox{score}}&#10;\newcommand{\AIC}{\mbox{AIC}}&#10;\newcommand{\BIC}{\mbox{BIC}}&#10;\newcommand{\BICcost}{\mbox{BIC-cost}}&#10;\newcommand{\scoreBIC}{\mbox{score-BIC}}&#10;\newcommand{\scoreBICL}{\mbox{score-BIC-L1}}&#10;\newcommand{\scoreL}{\mbox{score-L1}}&#10;&#10;\newcommand{\ecoli}{\mbox{{\it E. coli}}}&#10;\newcommand{\doPearl}{\mbox{do}}&#10;\newcommand{\data}{\calD}&#10;\newcommand{\model}{\calM}&#10;\newcommand{\dataTrain}{\calD_{\mbox{train}}}&#10;\newcommand{\dataTest}{\calD_{\mbox{test}}}&#10;\newcommand{\dataValid}{\calD_{\mbox{valid}}}&#10;\newcommand{\futuredata}{\tilde{\calD}}&#10;\newcommand{\algo}{\calA}&#10;\newcommand{\fitAlgo}{\calF}&#10;\newcommand{\predictAlgo}{\calP}&#10;%\newcommand{\data}{D}&#10;\newcommand{\err}{\mbox{err}}&#10;\newcommand{\logit}{\mbox{logit}}&#10;\newcommand{\parent}{\mbox{pa}}&#10;&#10;&#10;&#10;\newcommand{\be}{\begin{equation}}&#10;\newcommand{\ee}{\end{equation}}&#10;\newcommand{\bea}{\begin{eqnarray}}&#10;\newcommand{\eea}{\end{eqnarray}}&#10;\newcommand{\beaa}{\begin{eqnarray*}}&#10;\newcommand{\eeaa}{\end{eqnarray*}}&#10;&#10;%%%%%%%%%%% Hoyt&#10;&#10;%\newcommand{\conv}[1]{\,\,\,\displaystyle{\operatorname*{\longrightarrow}^{\,_{#1}\,}}\,\,\,}&#10;%\newcommand{\dconv}{\conv{D}}&#10;%\newcommand{\pconv}{\conv{P}}&#10;%\newcommand{\asconv}{\conv{AS}}&#10;%\newcommand{\lpconv}[1]{\conv{L^{#1}}}&#10;&#10;\DeclareMathAlphabet{\mathpzc}{OT1}{pzc}{m}{n}&#10;%\newcommand{\inv}[1]{\ensuremath{\frac{1}{#1}}}&#10;%\newcommand{\T}[1]{{\ensuremath{\left(#1\right)}}}&#10;%\newcommand{\Tbr}[1]{{\ensuremath{\left[#1\right]}}}&#10;%\newcommand{\Normal}[1]{\ensuremath{\mathpzc{N}\T{#1}}}&#10;%\newcommand{\expof}[1]{\ensuremath{\exp\Tbr{#1}}}&#10;%\newcommand{\So}{\ensuremath{\Rightarrow}}&#10;%\newcommand{\ud}{\ensuremath{\mathrm{d}}}&#10;&#10;\newcommand{\D}{\mathcal{D}}&#10;\renewcommand{\L}{\mathcal{L}}&#10;\newcommand{\N}{\mathcal{N}}&#10;\newcommand{\disc}{\mathcal{D}_{\vphi}}&#10;\newcommand{\discx}{\mathcal{D}_{\vphi}(\vx)}&#10;\newcommand{\codedisc}{\mathcal{C}_{\vomega}}&#10;\newcommand{\codediscz}{\codedisc(\vz)}&#10;\newcommand{\conv}{\Phi}&#10;\newcommand{\bottleneck}{\vphi_b}&#10;\newcommand{\fakereal}{\vphi_d}&#10;\newcommand{\classifier}{\vphi_c}&#10;%\newcommand{\generator}{\mathcal{G}_{\vtheta_g}}&#10;\newcommand{\generator}{\mathcal{G}_{\vtheta}}&#10;\newcommand{\aeloss}{\mathcal{L}_{AE}}&#10;\newcommand{\discloss}{\mathcal{L}_{D}}&#10;\newcommand{\genloss}{\mathcal{L}_{G}}&#10;\newcommand{\encloss}{\mathcal{L}_{E}}&#10;\newcommand{\fakerealloss}{\mathcal{L}_{R}}&#10;\newcommand{\classifierloss}{\mathcal{L}_{C}}&#10;\newcommand{\lambdaae}{\lambda_{AE}}&#10;%\newcommand{\lambdaae}{}&#10;%\newcommand{\lambdar}{\lambda_R}&#10;\newcommand{\lambdar}{}&#10;%\newcommand{\lambday}{\lambda_C}&#10;\newcommand{\lambday}{}&#10;&#10;\newcommand{\vfj}{\vf_j}&#10;\newcommand{\vfk}{\vf_k}&#10;\begin{document}&#10;&#10;\begin{itemize}&#10;\item  Density ratio trick&#10;\vspace{-3mm}&#10;\begin{align*}&#10;r(x) = \frac{\tdist(\vx)}{q_{\vtheta}(\vx)} &amp; = \frac{p(\vx | y = 1)}{p(\vx | y = 0)} = \frac{p(y = 1 |\vx)}{p(y = 0 | \vx)} = \frac{\mathcal{D}_{\vphi}(\vx)}{1-\mathcal{D}_{\vphi}(\vx)}&#10;\end{align*}&#10;\vspace{-5mm}&#10;\item ELBO:&#10;\vspace{-3mm}&#10;\begin{align*}&#10; &amp; \log \modeldist(\vx)  \geq \E_{\vardistz} [ \log \modeldist(\vx|\vz) ] - \KLpq{\vardistz}{\zdist}&#10;\end{align*}&#10;\vspace{-5mm}&#10;\item Synthetic likelihood&#10;\vspace{-1mm}&#10; \begin{align*}&#10; \E_{\vardistz} \left[ \log \modeldist(\vx|\vz)\right] &amp;=&#10; \E_{\vardistz} \left[ \log \tfrac{\modeldist(\vx|\vz)}{\tdistx}\right]  +  \E_{\vardistz} \left[\log \tdistx\right]\\&#10; &amp; \approx \E_{\vardistz} \left[\log\frac{\disc(\generator(\vz))}{1-\disc(\generator(\vz))}\right] + \E_{\vardistz} \left[\log \tdistx\right]&#10; \label{eq:synthetic_lik}&#10; \end{align*}&#10;\vspace{-5mm}&#10;\item Implicit Variational Distributions&#10;\vspace{-3mm}&#10;\begin{align*}&#10;-\textrm{KL}[\vardistz \| p(\vz)]&#10;= \E_{\vardistz}  \left[ \log \frac{p(\vz)}{\vardistz} \right]&#10;\approx \E_{\vardistz}  \left[ \log \frac{\codediscz}{1-\codediscz} \right]&#10;\end{align*}&#10;\end{itemize}&#10;&#10;&#10;\end{document} "/>
  <p:tag name="IGUANATEXSIZE" val="16"/>
  <p:tag name="IGUANATEXCURSOR" val="22368"/>
  <p:tag name="TRANSPARENCY" val="True"/>
  <p:tag name="FILENAME" val=""/>
  <p:tag name="INPUTTYPE" val="0"/>
  <p:tag name="LATEXENGINEID" val="2"/>
  <p:tag name="TEMPFOLDER" val="c:\temp\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58,6338"/>
  <p:tag name="ORIGINALWIDTH" val="3558,497"/>
  <p:tag name="OUTPUTDPI" val="1200"/>
  <p:tag name="LATEXADDIN" val="\documentclass{article}&#10;\usepackage[a4paper, total={4.2in, 8in}]{geometry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&#10;\begin{document}&#10;&#10;\begin{itemize}&#10;\item For distributions $P$ and $Q$ \emph{f-divergence} is defined as:&#10;\begin{equation*}&#10;D_f(P \| Q) = \int_{\mathcal{X}} &#10; f\left(\frac{p(x)}{q(x)}\right)q(x) \,\textrm{d}x,&#10;\label{eqn:f-divergence}&#10;\end{equation*}&#10;&#10;where the \emph{generator function} $f: \mathbb{R}_+ \to \mathbb{R}$ is a&#10;convex lower semicontinuous function satisfying $f(1)=0$.&#10;&#10;\end{itemize}&#10;&#10;\end{document} "/>
  <p:tag name="IGUANATEXSIZE" val="18"/>
  <p:tag name="IGUANATEXCURSOR" val="55"/>
  <p:tag name="TRANSPARENCY" val="True"/>
  <p:tag name="FILENAME" val=""/>
  <p:tag name="INPUTTYPE" val="0"/>
  <p:tag name="LATEXENGINEID" val="2"/>
  <p:tag name="TEMPFOLDER" val="c:\temp\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088,291"/>
  <p:tag name="ORIGINALWIDTH" val="3023,672"/>
  <p:tag name="OUTPUTDPI" val="1200"/>
  <p:tag name="LATEXADDIN" val="\documentclass{article}&#10;\usepackage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\newcommand{\Df}[2]{{D_f}\left({#1} \, \| \, {#2}\right)}&#10;&#10;\begin{document}&#10;&#10;\begin{equation*}&#10;\Df{P}{Q} = \int_{\mathcal{X}} f\left(\frac{p(x)}{q(x)}\right)q(x) \, \textrm{d}x,&#10;\end{equation*}&#10;&#10;\begin{itemize}&#10;\item \textbf{KL-divergence:} Let $f = t\,log(t)$&#10;$$&#10;  \Df{P}{Q}  = \KL{P}{Q}&#10;$$&#10;\item \textbf{Reversed KL-divergence:} $f = - log(t)$:&#10;$$&#10;  \Df{P}{Q} = \KL{Q}{P}&#10;$$&#10;\item \textbf{Total variation:} $f = \frac {1}{2} | t - 1 |$:&#10;$$&#10; \Df{P}{Q}  = \frac{1}{2} \int_{\mathcal{X}} |p(x) - q(x)| \, \textrm{d}x&#10;$$&#10;&#10;\end{itemize}&#10;&#10;\end{document} "/>
  <p:tag name="IGUANATEXSIZE" val="18"/>
  <p:tag name="IGUANATEXCURSOR" val="454"/>
  <p:tag name="TRANSPARENCY" val="True"/>
  <p:tag name="FILENAME" val=""/>
  <p:tag name="INPUTTYPE" val="0"/>
  <p:tag name="LATEXENGINEID" val="2"/>
  <p:tag name="TEMPFOLDER" val="c:\temp\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87,458"/>
  <p:tag name="ORIGINALWIDTH" val="3845,787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\newcommand{\Df}[2]{{D_f}\left({#1}\, \| \,{#2}\right)}&#10;%\renewcommand{\sup}[1]{\underset{{#1}}{\text{sup}}}&#10;&#10;\begin{document}&#10;&#10;\begin{itemize}&#10;\item For every function we can define its Fenchel conjugate function $f^*$:&#10;$$&#10;f^*(x) = \sup_{t \in \text{dom} f} \{ tx - f(t) \}&#10;$$&#10;\item and biconjugate&#10;$$&#10;f^{**}(x) = \sup_{t \in \text{dom} f^*} \{tx - f^*(t) \}&#10;$$&#10;\item For convex, lower-semicontinuous functions $f$: biconjugate is equal to $f$:&#10;$$&#10;f^{**} = f&#10;$$&#10;\end{itemize}&#10;\end{document} "/>
  <p:tag name="IGUANATEXSIZE" val="16"/>
  <p:tag name="IGUANATEXCURSOR" val="736"/>
  <p:tag name="TRANSPARENCY" val="True"/>
  <p:tag name="FILENAME" val=""/>
  <p:tag name="INPUTTYPE" val="0"/>
  <p:tag name="LATEXENGINEID" val="2"/>
  <p:tag name="TEMPFOLDER" val="c:\temp\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21,574"/>
  <p:tag name="ORIGINALWIDTH" val="3425,728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&#10;\setlist[itemize]{noitemsep}&#10;\pagestyle{empty}&#10;&#10;\renewcommand{\P}{\mathbb{P}}&#10;\newcommand{\Q}{\mathbb{Q}}&#10;%\newcommand{\KL}{\text{KL}}&#10;\renewcommand{\KL}[2]{{KL}\left({#1}\, \| \,{#2}\right)}&#10;\newcommand{\Df}[2]{{D_f}\left({#1}\, \| \,{#2}\right)}&#10;%\renewcommand{\sup}[1]{\underset{{#1}}{\text{sup}}}&#10;&#10;\begin{document}&#10;&#10;\begin{itemize}&#10;\item For our $f$:&#10;$$&#10;f(x) = \sup_{t \in \text{dom} f^*} \{tx - f^*(t) \}&#10;$$&#10;\item Derivation:&#10;\begin{align*}&#10;D_f(P \| Q)  &amp;=  \textstyle\int_{\mathcal{X}} q(x)&#10; f\left(\frac{p(x)}{q(x)}\right)&#10; \,\textrm{d}x = \E_{x \sim Q}  f\left(\frac{p(x)}{q(x)}\right) \\&#10; &amp; = \textstyle\E_{x \sim Q}&#10; \sup_{t \in \textrm{dom}_{f^*}}&#10; \left\{t \frac{p(x)}{q(x)} - f^*(t)\right\} \\&#10;&amp; = \sup_{T} \textstyle \left(&#10; \E_{x \sim Q} \left[T(x) \frac{p(x)}{q(x)} - f^*(T(x))\right] \right) \\&#10; &amp; \geq \sup_{T \in \mathcal{T}}&#10; \left(&#10;  \mathbb{E}_{x \sim P}\left[T(x)\right]&#10;  - \mathbb{E}_{x \sim Q}\left[f^*(T(x))\right]&#10; \right)&#10;\end{align*}&#10;&#10;\item The bound is tight for &#10;$$&#10;T^*(x) = f'(\frac{p(x)}{q(x)})&#10;$$&#10;\end{itemize}&#10;\end{document} "/>
  <p:tag name="IGUANATEXSIZE" val="16"/>
  <p:tag name="IGUANATEXCURSOR" val="676"/>
  <p:tag name="TRANSPARENCY" val="True"/>
  <p:tag name="FILENAME" val=""/>
  <p:tag name="INPUTTYPE" val="0"/>
  <p:tag name="LATEXENGINEID" val="2"/>
  <p:tag name="TEMPFOLDER" val="c:\temp\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25,324"/>
  <p:tag name="ORIGINALWIDTH" val="3237,452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%\usefonttheme[onlymath]{serif}&#10;&#10;\setlist[itemize]{noitemsep}&#10;\pagestyle{empty}&#10;&#10;\renewcommand{\P}{\mathbb{P}}&#10;\newcommand{\Q}{\mathbb{Q}}&#10;%\newcommand{\KL}{\text{KL}}&#10;&#10;\begin{document}&#10;&#10;\begin{itemize}&#10;&#10;\item Let $\mathcal{F}$ be any class of bounded real-valued functions.&#10;%&#10;\begin{equation*}&#10;  IPM(P,Q) = \sup_{f \in \mathcal{F}} | \E_{x \sim P} f(x) - \E_{x \sim Q} f(x) |&#10;\end{equation*}&#10;%&#10;\item Different choice of $\mathcal{F}$ leads to different measures:&#10;%&#10;\begin{itemize}&#10;  \item \textbf{Kantorovich metric} (Wasserstein distance)&#10;  $$&#10;    \mathcal{F} =  \{f : \| f\|_{L} \leq 1\}&#10;  $$&#10;  \item \textbf{Total variation distance}&#10;  $$&#10;    \mathcal{F} =  \{f : \| f\|_{\inf} \leq 1\}&#10;  $$&#10;  \item \textbf{Maximum mean discrepancy (MMD)}&#10;  \begin{equation*}&#10;    \mathcal{F} =  \{f : \| f\|_{\mathcal{H}} \leq 1\}&#10;  \end{equation*}&#10;\end{itemize}    &#10;%&#10;\end{itemize}&#10;\end{document} "/>
  <p:tag name="IGUANATEXSIZE" val="17"/>
  <p:tag name="IGUANATEXCURSOR" val="939"/>
  <p:tag name="TRANSPARENCY" val="True"/>
  <p:tag name="FILENAME" val=""/>
  <p:tag name="INPUTTYPE" val="0"/>
  <p:tag name="LATEXENGINEID" val="2"/>
  <p:tag name="TEMPFOLDER" val="c:\temp\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421,338"/>
  <p:tag name="ORIGINALWIDTH" val="4067,068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%\usefonttheme[onlymath]{serif}&#10;&#10;\setlist[itemize]{noitemsep}&#10;\pagestyle{empty}&#10;&#10;\renewcommand{\P}{\mathbb{P}}&#10;\newcommand{\Q}{\mathbb{Q}}&#10;%\newcommand{\KL}{\text{KL}}&#10;\newcommand{\Eu}[1]{\underset{{#1}}{\E}}&#10;&#10;\begin{document}&#10;&#10;\begin{itemize}&#10;&#10;\item Let $\mathcal{F}$ be any class of bounded real-valued functions.&#10;%&#10;\begin{equation*}&#10;  MMD(P,Q) = \sup_{ \|f\|_{\mathcal{H}} \leq 1} | \Eu{x \sim P} f(x) - \Eu{x \sim Q} f(x) |&#10;\end{equation*}&#10;%&#10;\item A map $\phi: \mathcal{X} \rightarrow \mathcal{H}$. A kernel $k : \mathcal{X} \times \mathcal{X} \rightarrow \mathbb{R}$. $\mathcal{H}  \Longleftrightarrow k \Longleftrightarrow  \phi$.&#10;$$k(x,y) = \langle \phi(x),\phi(y) \rangle_{\mathcal{H}}$$&#10;\item Has closed form solution!  For a kernel $k : \mathcal{X} \times \mathcal{X} \rightarrow \mathbb{R}$:&#10;&#10;\begin{equation*}&#10;\text{MMD}_k(P,Q) = \Eu{\substack{x \sim P\\y \sim P}}[k(x,y)] - 2\Eu{\substack{x \sim P\\y \sim Q}}[k(x,y)] + \Eu{\substack{x \sim Q\\y \sim Q}}[k(x,y)]&#10;\end{equation*}&#10;%&#10;\item If we have a map $\phi(x)$:&#10;\begin{equation*}&#10;\text{MMD}_k(P,Q) = \Eu{\substack{x \sim P\\y \sim P}}\langle \phi(x),\phi(y) \rangle_{\mathcal{H}} - 2\Eu{\substack{x \sim P\\y \sim Q}}\langle \phi(x),\phi(y) \rangle_{\mathcal{H}} + \Eu{\substack{x \sim Q\\y \sim Q}}\langle \phi(x),\phi(y) \rangle_{\mathcal{H}}&#10;\end{equation*}&#10;%&#10;\end{itemize}&#10;\end{document} "/>
  <p:tag name="IGUANATEXSIZE" val="16"/>
  <p:tag name="IGUANATEXCURSOR" val="939"/>
  <p:tag name="TRANSPARENCY" val="True"/>
  <p:tag name="FILENAME" val=""/>
  <p:tag name="INPUTTYPE" val="0"/>
  <p:tag name="LATEXENGINEID" val="2"/>
  <p:tag name="TEMPFOLDER" val="c:\temp\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79,6367"/>
  <p:tag name="ORIGINALWIDTH" val="3375,471"/>
  <p:tag name="OUTPUTDPI" val="1200"/>
  <p:tag name="LATEXADDIN" val="\documentclass{article}&#10;\usepackage[no-math]{fontspec}&#10;\usepackage{xunicode}&#10;\usepackage{xltxtra}&#10;\usepackage{xcolor}&#10;\usepackage{amsmath}&#10;\usepackage{amsfonts}&#10;\usepackage{amssymb}&#10;\usepackage{enumitem}&#10;\input{defns2}&#10;\setmainfont{Myriad Pro}&#10;%\usefonttheme[onlymath]{serif}&#10;&#10;\setlist[itemize]{noitemsep}&#10;\pagestyle{empty}&#10;&#10;\renewcommand{\P}{\mathbb{P}}&#10;\newcommand{\Q}{\mathbb{Q}}&#10;%\newcommand{\KL}{\text{KL}}&#10;%\renewcommand{\KL}[2]{{KL}\left({#1}\, \| \,{#2}\right)}&#10;%\newcommand{\Df}[2]{{D_f}\left({#1}\, \| \,{#2}\right)}&#10;%\renewcommand{\sup}[1]{\underset{{#1}}{\text{sup}}}&#10;&#10;\begin{document}&#10;&#10;\begin{itemize}&#10;\item $f$-Divergence&#10;$$&#10;D_f(P \| Q)  \geq \sup_{T \in \mathcal{T}}&#10;  \mathbb{E}_{x \sim P}\left[T(x)\right]&#10;  - \mathbb{E}_{x \sim Q}\left[f^*(T(x))\right]&#10;$$&#10;\item IPM&#10;$$&#10;IPM(P,Q) = \sup_{f \in \mathcal{F}} | \E_{x \sim P} f(x) - \E_{x \sim Q} f(x) |&#10;$$&#10;\end{itemize}&#10;\end{document} "/>
  <p:tag name="IGUANATEXSIZE" val="16"/>
  <p:tag name="IGUANATEXCURSOR" val="771"/>
  <p:tag name="TRANSPARENCY" val="True"/>
  <p:tag name="FILENAME" val=""/>
  <p:tag name="INPUTTYPE" val="0"/>
  <p:tag name="LATEXENGINEID" val="2"/>
  <p:tag name="TEMPFOLDER" val="c:\temp\"/>
</p:tagLst>
</file>

<file path=ppt/theme/theme1.xml><?xml version="1.0" encoding="utf-8"?>
<a:theme xmlns:a="http://schemas.openxmlformats.org/drawingml/2006/main" name="Тема1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Тема1" id="{4AADA7E4-CEF2-4056-B064-609D21B48945}" vid="{EE01B848-A488-4E6D-9A8A-EE0BA9611A1B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Тема1</Template>
  <TotalTime>2470</TotalTime>
  <Words>964</Words>
  <Application>Microsoft Office PowerPoint</Application>
  <PresentationFormat>Произвольный</PresentationFormat>
  <Paragraphs>338</Paragraphs>
  <Slides>52</Slides>
  <Notes>25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52</vt:i4>
      </vt:variant>
    </vt:vector>
  </HeadingPairs>
  <TitlesOfParts>
    <vt:vector size="57" baseType="lpstr">
      <vt:lpstr>Calibri</vt:lpstr>
      <vt:lpstr>Wingdings</vt:lpstr>
      <vt:lpstr>Arial</vt:lpstr>
      <vt:lpstr>Myriad Pro</vt:lpstr>
      <vt:lpstr>Тема1</vt:lpstr>
      <vt:lpstr>Презентация PowerPoint</vt:lpstr>
      <vt:lpstr>Outline</vt:lpstr>
      <vt:lpstr>Outline</vt:lpstr>
      <vt:lpstr>Some intuition behind implicit models</vt:lpstr>
      <vt:lpstr>Some intuition behind implicit models</vt:lpstr>
      <vt:lpstr>Some intuition</vt:lpstr>
      <vt:lpstr>Some intuition</vt:lpstr>
      <vt:lpstr>Some intuition</vt:lpstr>
      <vt:lpstr>Some intuition</vt:lpstr>
      <vt:lpstr>Some intuition</vt:lpstr>
      <vt:lpstr>Some intuition</vt:lpstr>
      <vt:lpstr>Simulation</vt:lpstr>
      <vt:lpstr>A problem</vt:lpstr>
      <vt:lpstr>Summary</vt:lpstr>
      <vt:lpstr>Some intuition</vt:lpstr>
      <vt:lpstr>Implicit models</vt:lpstr>
      <vt:lpstr>Prescribed vs implicit models</vt:lpstr>
      <vt:lpstr>Outline</vt:lpstr>
      <vt:lpstr>Metrics : plan</vt:lpstr>
      <vt:lpstr>Metrics : plan</vt:lpstr>
      <vt:lpstr>f-Divergence</vt:lpstr>
      <vt:lpstr>f-Divergence</vt:lpstr>
      <vt:lpstr>Fenchel Conjugate</vt:lpstr>
      <vt:lpstr>f-Divergence dual form</vt:lpstr>
      <vt:lpstr>Metrics: plan</vt:lpstr>
      <vt:lpstr>Integral Probability Metrics (IPM)</vt:lpstr>
      <vt:lpstr>MMD</vt:lpstr>
      <vt:lpstr>f-Divergence vs IPM</vt:lpstr>
      <vt:lpstr>Metrics : plan</vt:lpstr>
      <vt:lpstr>Optimal transport</vt:lpstr>
      <vt:lpstr>Optimal transport</vt:lpstr>
      <vt:lpstr>Optimal transport: example</vt:lpstr>
      <vt:lpstr>Optimal transport dual</vt:lpstr>
      <vt:lpstr>Optimal transport vs f-Divergence</vt:lpstr>
      <vt:lpstr>Divergences : summary</vt:lpstr>
      <vt:lpstr>Outline</vt:lpstr>
      <vt:lpstr>Learning in implicit models in general</vt:lpstr>
      <vt:lpstr>Learning in implicit models: plan</vt:lpstr>
      <vt:lpstr>Learning in implicit models: plan</vt:lpstr>
      <vt:lpstr>Class-probability matching</vt:lpstr>
      <vt:lpstr>Learning in implicit models: plan</vt:lpstr>
      <vt:lpstr>Divergence minimization I</vt:lpstr>
      <vt:lpstr>Divergence minimization I</vt:lpstr>
      <vt:lpstr>Divergence minimization II</vt:lpstr>
      <vt:lpstr>Divergence minimization II</vt:lpstr>
      <vt:lpstr>Learning in implicit models: plan</vt:lpstr>
      <vt:lpstr>Ratio matching</vt:lpstr>
      <vt:lpstr>Learning in implicit models: plan</vt:lpstr>
      <vt:lpstr>Moment matching</vt:lpstr>
      <vt:lpstr>Outline</vt:lpstr>
      <vt:lpstr>Alpha-GAN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Bayes | School</dc:title>
  <dc:creator>дима</dc:creator>
  <cp:lastModifiedBy>дима</cp:lastModifiedBy>
  <cp:revision>142</cp:revision>
  <dcterms:modified xsi:type="dcterms:W3CDTF">2017-08-30T06:58:26Z</dcterms:modified>
</cp:coreProperties>
</file>